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259" r:id="rId4"/>
    <p:sldId id="260" r:id="rId5"/>
    <p:sldId id="258" r:id="rId6"/>
    <p:sldId id="261" r:id="rId7"/>
    <p:sldId id="262" r:id="rId8"/>
    <p:sldId id="265" r:id="rId9"/>
    <p:sldId id="266"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74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82844A-4A73-4949-ABA5-7416C78E9B1A}"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9FBE9D58-E535-420E-9654-9BF8F0D37DB1}">
      <dgm:prSet phldrT="[Text]"/>
      <dgm:spPr>
        <a:solidFill>
          <a:srgbClr val="C00000"/>
        </a:solidFill>
      </dgm:spPr>
      <dgm:t>
        <a:bodyPr/>
        <a:lstStyle/>
        <a:p>
          <a:r>
            <a:rPr lang="en-US" b="1" dirty="0"/>
            <a:t>Bangladesh</a:t>
          </a:r>
        </a:p>
      </dgm:t>
    </dgm:pt>
    <dgm:pt modelId="{4677E2DB-42E7-4A88-ACF5-B45D8439ABE8}" type="parTrans" cxnId="{1BDD63FD-F5EF-4AD0-B35B-8483D9471C11}">
      <dgm:prSet/>
      <dgm:spPr/>
      <dgm:t>
        <a:bodyPr/>
        <a:lstStyle/>
        <a:p>
          <a:endParaRPr lang="en-US"/>
        </a:p>
      </dgm:t>
    </dgm:pt>
    <dgm:pt modelId="{5C02FF5A-A535-4590-90C1-085220BA000F}" type="sibTrans" cxnId="{1BDD63FD-F5EF-4AD0-B35B-8483D9471C11}">
      <dgm:prSet/>
      <dgm:spPr/>
      <dgm:t>
        <a:bodyPr/>
        <a:lstStyle/>
        <a:p>
          <a:endParaRPr lang="en-US"/>
        </a:p>
      </dgm:t>
    </dgm:pt>
    <dgm:pt modelId="{F9FAC8D8-5C0E-458E-A36F-B7E78ADE09F4}">
      <dgm:prSet phldrT="[Text]"/>
      <dgm:spPr>
        <a:solidFill>
          <a:schemeClr val="accent3">
            <a:lumMod val="75000"/>
          </a:schemeClr>
        </a:solidFill>
      </dgm:spPr>
      <dgm:t>
        <a:bodyPr/>
        <a:lstStyle/>
        <a:p>
          <a:r>
            <a:rPr lang="en-US" dirty="0"/>
            <a:t>Dhaka</a:t>
          </a:r>
        </a:p>
      </dgm:t>
    </dgm:pt>
    <dgm:pt modelId="{29D7EAC2-B935-4AE9-AB70-4451E0C77B56}" type="parTrans" cxnId="{7517C763-AE35-4680-87EF-B0D1418EC60D}">
      <dgm:prSet/>
      <dgm:spPr/>
      <dgm:t>
        <a:bodyPr/>
        <a:lstStyle/>
        <a:p>
          <a:endParaRPr lang="en-US"/>
        </a:p>
      </dgm:t>
    </dgm:pt>
    <dgm:pt modelId="{428DE6D8-34FE-4644-BEB2-3C3E0D4D90EB}" type="sibTrans" cxnId="{7517C763-AE35-4680-87EF-B0D1418EC60D}">
      <dgm:prSet/>
      <dgm:spPr/>
      <dgm:t>
        <a:bodyPr/>
        <a:lstStyle/>
        <a:p>
          <a:endParaRPr lang="en-US"/>
        </a:p>
      </dgm:t>
    </dgm:pt>
    <dgm:pt modelId="{C68ADF75-411B-478D-AFD9-B9D2C853372B}">
      <dgm:prSet phldrT="[Text]"/>
      <dgm:spPr>
        <a:solidFill>
          <a:schemeClr val="accent3">
            <a:lumMod val="75000"/>
          </a:schemeClr>
        </a:solidFill>
      </dgm:spPr>
      <dgm:t>
        <a:bodyPr/>
        <a:lstStyle/>
        <a:p>
          <a:r>
            <a:rPr lang="en-US" dirty="0"/>
            <a:t>Barishal</a:t>
          </a:r>
        </a:p>
      </dgm:t>
    </dgm:pt>
    <dgm:pt modelId="{EFAB066A-A0D4-4259-B0E1-92A1272AFD68}" type="parTrans" cxnId="{F625E497-9FD7-4985-BF8F-2ED541934502}">
      <dgm:prSet/>
      <dgm:spPr/>
      <dgm:t>
        <a:bodyPr/>
        <a:lstStyle/>
        <a:p>
          <a:endParaRPr lang="en-US"/>
        </a:p>
      </dgm:t>
    </dgm:pt>
    <dgm:pt modelId="{FC8A78C0-B7F7-4B93-ABC5-45ADC48191CF}" type="sibTrans" cxnId="{F625E497-9FD7-4985-BF8F-2ED541934502}">
      <dgm:prSet/>
      <dgm:spPr/>
      <dgm:t>
        <a:bodyPr/>
        <a:lstStyle/>
        <a:p>
          <a:endParaRPr lang="en-US"/>
        </a:p>
      </dgm:t>
    </dgm:pt>
    <dgm:pt modelId="{CEB0E012-0876-4A19-97BD-2D67FBC03A2F}">
      <dgm:prSet phldrT="[Text]"/>
      <dgm:spPr>
        <a:solidFill>
          <a:schemeClr val="accent3">
            <a:lumMod val="75000"/>
          </a:schemeClr>
        </a:solidFill>
      </dgm:spPr>
      <dgm:t>
        <a:bodyPr/>
        <a:lstStyle/>
        <a:p>
          <a:r>
            <a:rPr lang="en-US" dirty="0"/>
            <a:t>Chittagong</a:t>
          </a:r>
        </a:p>
      </dgm:t>
    </dgm:pt>
    <dgm:pt modelId="{156F47DB-D349-4B48-A8BC-00B452A132E7}" type="parTrans" cxnId="{4A227F26-391B-433B-8AB4-6BAC9CC83F58}">
      <dgm:prSet/>
      <dgm:spPr/>
      <dgm:t>
        <a:bodyPr/>
        <a:lstStyle/>
        <a:p>
          <a:endParaRPr lang="en-US"/>
        </a:p>
      </dgm:t>
    </dgm:pt>
    <dgm:pt modelId="{8B070BC1-E55E-4E37-B7A1-EC3355C017FC}" type="sibTrans" cxnId="{4A227F26-391B-433B-8AB4-6BAC9CC83F58}">
      <dgm:prSet/>
      <dgm:spPr/>
      <dgm:t>
        <a:bodyPr/>
        <a:lstStyle/>
        <a:p>
          <a:endParaRPr lang="en-US"/>
        </a:p>
      </dgm:t>
    </dgm:pt>
    <dgm:pt modelId="{F1D9EBB6-B427-4215-86A4-9C69DFBE88D1}">
      <dgm:prSet phldrT="[Text]"/>
      <dgm:spPr>
        <a:solidFill>
          <a:schemeClr val="accent3">
            <a:lumMod val="75000"/>
          </a:schemeClr>
        </a:solidFill>
      </dgm:spPr>
      <dgm:t>
        <a:bodyPr/>
        <a:lstStyle/>
        <a:p>
          <a:r>
            <a:rPr lang="en-US" dirty="0" err="1"/>
            <a:t>Rajshahi</a:t>
          </a:r>
          <a:endParaRPr lang="en-US" dirty="0"/>
        </a:p>
      </dgm:t>
    </dgm:pt>
    <dgm:pt modelId="{BEAC286F-514C-4486-A4C7-4050A6C05854}" type="parTrans" cxnId="{845015F5-1565-4342-8246-5013925A81FD}">
      <dgm:prSet/>
      <dgm:spPr/>
      <dgm:t>
        <a:bodyPr/>
        <a:lstStyle/>
        <a:p>
          <a:endParaRPr lang="en-US"/>
        </a:p>
      </dgm:t>
    </dgm:pt>
    <dgm:pt modelId="{7349A6C6-395F-43EB-9480-1D56763FF750}" type="sibTrans" cxnId="{845015F5-1565-4342-8246-5013925A81FD}">
      <dgm:prSet/>
      <dgm:spPr/>
      <dgm:t>
        <a:bodyPr/>
        <a:lstStyle/>
        <a:p>
          <a:endParaRPr lang="en-US"/>
        </a:p>
      </dgm:t>
    </dgm:pt>
    <dgm:pt modelId="{C17B31D4-B734-42EB-915D-2C56B0CD47C6}">
      <dgm:prSet phldrT="[Text]"/>
      <dgm:spPr>
        <a:solidFill>
          <a:schemeClr val="accent3">
            <a:lumMod val="75000"/>
          </a:schemeClr>
        </a:solidFill>
      </dgm:spPr>
      <dgm:t>
        <a:bodyPr/>
        <a:lstStyle/>
        <a:p>
          <a:r>
            <a:rPr lang="en-US" dirty="0"/>
            <a:t>Rangpur</a:t>
          </a:r>
        </a:p>
      </dgm:t>
    </dgm:pt>
    <dgm:pt modelId="{987D11A7-19C0-41C1-85CA-682C54449D45}" type="parTrans" cxnId="{ECFB00A5-F560-4213-95D4-48413A31C2CA}">
      <dgm:prSet/>
      <dgm:spPr/>
      <dgm:t>
        <a:bodyPr/>
        <a:lstStyle/>
        <a:p>
          <a:endParaRPr lang="en-US"/>
        </a:p>
      </dgm:t>
    </dgm:pt>
    <dgm:pt modelId="{6AAD66A1-6D5F-4C26-B1C8-3156B9E5B3D7}" type="sibTrans" cxnId="{ECFB00A5-F560-4213-95D4-48413A31C2CA}">
      <dgm:prSet/>
      <dgm:spPr/>
      <dgm:t>
        <a:bodyPr/>
        <a:lstStyle/>
        <a:p>
          <a:endParaRPr lang="en-US"/>
        </a:p>
      </dgm:t>
    </dgm:pt>
    <dgm:pt modelId="{F5890915-7075-442D-9951-0F4D631E9512}">
      <dgm:prSet phldrT="[Text]"/>
      <dgm:spPr>
        <a:solidFill>
          <a:schemeClr val="accent3">
            <a:lumMod val="75000"/>
          </a:schemeClr>
        </a:solidFill>
      </dgm:spPr>
      <dgm:t>
        <a:bodyPr/>
        <a:lstStyle/>
        <a:p>
          <a:r>
            <a:rPr lang="en-US" dirty="0"/>
            <a:t>Sylhet</a:t>
          </a:r>
        </a:p>
      </dgm:t>
    </dgm:pt>
    <dgm:pt modelId="{4D6B59D4-305C-4542-8463-9B4BBB5D70CA}" type="parTrans" cxnId="{36302B3A-A969-4E81-93DD-FF3FAB21805F}">
      <dgm:prSet/>
      <dgm:spPr/>
      <dgm:t>
        <a:bodyPr/>
        <a:lstStyle/>
        <a:p>
          <a:endParaRPr lang="en-US"/>
        </a:p>
      </dgm:t>
    </dgm:pt>
    <dgm:pt modelId="{B56D46FB-B8D1-4161-AD8F-BD06D1E20997}" type="sibTrans" cxnId="{36302B3A-A969-4E81-93DD-FF3FAB21805F}">
      <dgm:prSet/>
      <dgm:spPr/>
      <dgm:t>
        <a:bodyPr/>
        <a:lstStyle/>
        <a:p>
          <a:endParaRPr lang="en-US"/>
        </a:p>
      </dgm:t>
    </dgm:pt>
    <dgm:pt modelId="{6A014DD6-542F-4E66-B74A-69BDDED04542}">
      <dgm:prSet phldrT="[Text]"/>
      <dgm:spPr>
        <a:solidFill>
          <a:schemeClr val="accent3">
            <a:lumMod val="75000"/>
          </a:schemeClr>
        </a:solidFill>
      </dgm:spPr>
      <dgm:t>
        <a:bodyPr/>
        <a:lstStyle/>
        <a:p>
          <a:r>
            <a:rPr lang="en-US" dirty="0"/>
            <a:t>Khulna</a:t>
          </a:r>
        </a:p>
      </dgm:t>
    </dgm:pt>
    <dgm:pt modelId="{B3AAC154-B17E-4E77-95FC-17629C90237B}" type="parTrans" cxnId="{79BF5B5B-6A85-4C6B-9196-36C1175E7D2A}">
      <dgm:prSet/>
      <dgm:spPr/>
      <dgm:t>
        <a:bodyPr/>
        <a:lstStyle/>
        <a:p>
          <a:endParaRPr lang="en-US"/>
        </a:p>
      </dgm:t>
    </dgm:pt>
    <dgm:pt modelId="{DD965BDD-D894-4A53-99ED-5B1A2A179E41}" type="sibTrans" cxnId="{79BF5B5B-6A85-4C6B-9196-36C1175E7D2A}">
      <dgm:prSet/>
      <dgm:spPr/>
      <dgm:t>
        <a:bodyPr/>
        <a:lstStyle/>
        <a:p>
          <a:endParaRPr lang="en-US"/>
        </a:p>
      </dgm:t>
    </dgm:pt>
    <dgm:pt modelId="{4A1BBA09-8BC0-4D8D-9B0B-3A4454C3D8EF}">
      <dgm:prSet phldrT="[Text]"/>
      <dgm:spPr>
        <a:solidFill>
          <a:schemeClr val="accent3">
            <a:lumMod val="75000"/>
          </a:schemeClr>
        </a:solidFill>
      </dgm:spPr>
      <dgm:t>
        <a:bodyPr/>
        <a:lstStyle/>
        <a:p>
          <a:r>
            <a:rPr lang="en-US" dirty="0"/>
            <a:t>Mymensingh</a:t>
          </a:r>
        </a:p>
      </dgm:t>
    </dgm:pt>
    <dgm:pt modelId="{407EC2B2-1252-4781-9F1F-2A84FC4D778A}" type="parTrans" cxnId="{CA837B87-7115-4E91-9E79-1ABABCFD2303}">
      <dgm:prSet/>
      <dgm:spPr/>
      <dgm:t>
        <a:bodyPr/>
        <a:lstStyle/>
        <a:p>
          <a:endParaRPr lang="en-US"/>
        </a:p>
      </dgm:t>
    </dgm:pt>
    <dgm:pt modelId="{4A0BE6CB-2DF9-43AF-B2C5-A9D6547C4F80}" type="sibTrans" cxnId="{CA837B87-7115-4E91-9E79-1ABABCFD2303}">
      <dgm:prSet/>
      <dgm:spPr/>
      <dgm:t>
        <a:bodyPr/>
        <a:lstStyle/>
        <a:p>
          <a:endParaRPr lang="en-US"/>
        </a:p>
      </dgm:t>
    </dgm:pt>
    <dgm:pt modelId="{3EE4A2BC-7DA4-4451-BDA2-1A3258E35C08}" type="pres">
      <dgm:prSet presAssocID="{6F82844A-4A73-4949-ABA5-7416C78E9B1A}" presName="Name0" presStyleCnt="0">
        <dgm:presLayoutVars>
          <dgm:chMax val="1"/>
          <dgm:dir/>
          <dgm:animLvl val="ctr"/>
          <dgm:resizeHandles val="exact"/>
        </dgm:presLayoutVars>
      </dgm:prSet>
      <dgm:spPr/>
      <dgm:t>
        <a:bodyPr/>
        <a:lstStyle/>
        <a:p>
          <a:endParaRPr lang="en-US"/>
        </a:p>
      </dgm:t>
    </dgm:pt>
    <dgm:pt modelId="{E79FCE8C-5FDE-4DA7-8E8E-DE49A4F6B2FA}" type="pres">
      <dgm:prSet presAssocID="{9FBE9D58-E535-420E-9654-9BF8F0D37DB1}" presName="centerShape" presStyleLbl="node0" presStyleIdx="0" presStyleCnt="1"/>
      <dgm:spPr/>
      <dgm:t>
        <a:bodyPr/>
        <a:lstStyle/>
        <a:p>
          <a:endParaRPr lang="en-US"/>
        </a:p>
      </dgm:t>
    </dgm:pt>
    <dgm:pt modelId="{AFD2F0C2-64A0-46C0-9DB1-43F058218A4C}" type="pres">
      <dgm:prSet presAssocID="{F9FAC8D8-5C0E-458E-A36F-B7E78ADE09F4}" presName="node" presStyleLbl="node1" presStyleIdx="0" presStyleCnt="8">
        <dgm:presLayoutVars>
          <dgm:bulletEnabled val="1"/>
        </dgm:presLayoutVars>
      </dgm:prSet>
      <dgm:spPr/>
      <dgm:t>
        <a:bodyPr/>
        <a:lstStyle/>
        <a:p>
          <a:endParaRPr lang="en-US"/>
        </a:p>
      </dgm:t>
    </dgm:pt>
    <dgm:pt modelId="{0F15A611-71F9-4229-BD54-2535FA7BD4ED}" type="pres">
      <dgm:prSet presAssocID="{F9FAC8D8-5C0E-458E-A36F-B7E78ADE09F4}" presName="dummy" presStyleCnt="0"/>
      <dgm:spPr/>
    </dgm:pt>
    <dgm:pt modelId="{AD1B8D3C-F8ED-4E3E-BA5A-12F55588694B}" type="pres">
      <dgm:prSet presAssocID="{428DE6D8-34FE-4644-BEB2-3C3E0D4D90EB}" presName="sibTrans" presStyleLbl="sibTrans2D1" presStyleIdx="0" presStyleCnt="8"/>
      <dgm:spPr/>
      <dgm:t>
        <a:bodyPr/>
        <a:lstStyle/>
        <a:p>
          <a:endParaRPr lang="en-US"/>
        </a:p>
      </dgm:t>
    </dgm:pt>
    <dgm:pt modelId="{53708F72-7F60-4D94-915B-53895FDF68D4}" type="pres">
      <dgm:prSet presAssocID="{C68ADF75-411B-478D-AFD9-B9D2C853372B}" presName="node" presStyleLbl="node1" presStyleIdx="1" presStyleCnt="8">
        <dgm:presLayoutVars>
          <dgm:bulletEnabled val="1"/>
        </dgm:presLayoutVars>
      </dgm:prSet>
      <dgm:spPr/>
      <dgm:t>
        <a:bodyPr/>
        <a:lstStyle/>
        <a:p>
          <a:endParaRPr lang="en-US"/>
        </a:p>
      </dgm:t>
    </dgm:pt>
    <dgm:pt modelId="{A8974CED-93C3-499A-9671-BB23D7B9DF43}" type="pres">
      <dgm:prSet presAssocID="{C68ADF75-411B-478D-AFD9-B9D2C853372B}" presName="dummy" presStyleCnt="0"/>
      <dgm:spPr/>
    </dgm:pt>
    <dgm:pt modelId="{249E3DAA-DA4E-4F92-8139-0E89DDCBE29F}" type="pres">
      <dgm:prSet presAssocID="{FC8A78C0-B7F7-4B93-ABC5-45ADC48191CF}" presName="sibTrans" presStyleLbl="sibTrans2D1" presStyleIdx="1" presStyleCnt="8"/>
      <dgm:spPr/>
      <dgm:t>
        <a:bodyPr/>
        <a:lstStyle/>
        <a:p>
          <a:endParaRPr lang="en-US"/>
        </a:p>
      </dgm:t>
    </dgm:pt>
    <dgm:pt modelId="{D94D6CB3-4070-4E91-9377-5DA3D4FE0375}" type="pres">
      <dgm:prSet presAssocID="{CEB0E012-0876-4A19-97BD-2D67FBC03A2F}" presName="node" presStyleLbl="node1" presStyleIdx="2" presStyleCnt="8">
        <dgm:presLayoutVars>
          <dgm:bulletEnabled val="1"/>
        </dgm:presLayoutVars>
      </dgm:prSet>
      <dgm:spPr/>
      <dgm:t>
        <a:bodyPr/>
        <a:lstStyle/>
        <a:p>
          <a:endParaRPr lang="en-US"/>
        </a:p>
      </dgm:t>
    </dgm:pt>
    <dgm:pt modelId="{9DFF5BB1-C11A-4DD4-9D88-92EEB3C7D2D3}" type="pres">
      <dgm:prSet presAssocID="{CEB0E012-0876-4A19-97BD-2D67FBC03A2F}" presName="dummy" presStyleCnt="0"/>
      <dgm:spPr/>
    </dgm:pt>
    <dgm:pt modelId="{11260E6F-39E1-4338-A116-B1185C21CB9F}" type="pres">
      <dgm:prSet presAssocID="{8B070BC1-E55E-4E37-B7A1-EC3355C017FC}" presName="sibTrans" presStyleLbl="sibTrans2D1" presStyleIdx="2" presStyleCnt="8"/>
      <dgm:spPr/>
      <dgm:t>
        <a:bodyPr/>
        <a:lstStyle/>
        <a:p>
          <a:endParaRPr lang="en-US"/>
        </a:p>
      </dgm:t>
    </dgm:pt>
    <dgm:pt modelId="{80133EEF-6F00-45D4-9766-7D8CDD332CD2}" type="pres">
      <dgm:prSet presAssocID="{F1D9EBB6-B427-4215-86A4-9C69DFBE88D1}" presName="node" presStyleLbl="node1" presStyleIdx="3" presStyleCnt="8">
        <dgm:presLayoutVars>
          <dgm:bulletEnabled val="1"/>
        </dgm:presLayoutVars>
      </dgm:prSet>
      <dgm:spPr/>
      <dgm:t>
        <a:bodyPr/>
        <a:lstStyle/>
        <a:p>
          <a:endParaRPr lang="en-US"/>
        </a:p>
      </dgm:t>
    </dgm:pt>
    <dgm:pt modelId="{BB08F87B-2A8B-415C-81F3-9FF0F9E2DF8B}" type="pres">
      <dgm:prSet presAssocID="{F1D9EBB6-B427-4215-86A4-9C69DFBE88D1}" presName="dummy" presStyleCnt="0"/>
      <dgm:spPr/>
    </dgm:pt>
    <dgm:pt modelId="{80186933-9C77-42D9-A9F0-C8EF1AA47ADC}" type="pres">
      <dgm:prSet presAssocID="{7349A6C6-395F-43EB-9480-1D56763FF750}" presName="sibTrans" presStyleLbl="sibTrans2D1" presStyleIdx="3" presStyleCnt="8"/>
      <dgm:spPr/>
      <dgm:t>
        <a:bodyPr/>
        <a:lstStyle/>
        <a:p>
          <a:endParaRPr lang="en-US"/>
        </a:p>
      </dgm:t>
    </dgm:pt>
    <dgm:pt modelId="{4EF82287-CBFE-4B10-A1A9-5C5E3A130C26}" type="pres">
      <dgm:prSet presAssocID="{F5890915-7075-442D-9951-0F4D631E9512}" presName="node" presStyleLbl="node1" presStyleIdx="4" presStyleCnt="8">
        <dgm:presLayoutVars>
          <dgm:bulletEnabled val="1"/>
        </dgm:presLayoutVars>
      </dgm:prSet>
      <dgm:spPr/>
      <dgm:t>
        <a:bodyPr/>
        <a:lstStyle/>
        <a:p>
          <a:endParaRPr lang="en-US"/>
        </a:p>
      </dgm:t>
    </dgm:pt>
    <dgm:pt modelId="{DF651463-C11A-48B1-963E-F19ED9D8AE1D}" type="pres">
      <dgm:prSet presAssocID="{F5890915-7075-442D-9951-0F4D631E9512}" presName="dummy" presStyleCnt="0"/>
      <dgm:spPr/>
    </dgm:pt>
    <dgm:pt modelId="{35508778-AC24-4A79-A512-B6DEC2C86FCA}" type="pres">
      <dgm:prSet presAssocID="{B56D46FB-B8D1-4161-AD8F-BD06D1E20997}" presName="sibTrans" presStyleLbl="sibTrans2D1" presStyleIdx="4" presStyleCnt="8"/>
      <dgm:spPr/>
      <dgm:t>
        <a:bodyPr/>
        <a:lstStyle/>
        <a:p>
          <a:endParaRPr lang="en-US"/>
        </a:p>
      </dgm:t>
    </dgm:pt>
    <dgm:pt modelId="{1B27CFA7-A0A1-4C4D-BA33-37678BF9EB38}" type="pres">
      <dgm:prSet presAssocID="{6A014DD6-542F-4E66-B74A-69BDDED04542}" presName="node" presStyleLbl="node1" presStyleIdx="5" presStyleCnt="8">
        <dgm:presLayoutVars>
          <dgm:bulletEnabled val="1"/>
        </dgm:presLayoutVars>
      </dgm:prSet>
      <dgm:spPr/>
      <dgm:t>
        <a:bodyPr/>
        <a:lstStyle/>
        <a:p>
          <a:endParaRPr lang="en-US"/>
        </a:p>
      </dgm:t>
    </dgm:pt>
    <dgm:pt modelId="{35423495-751B-4C18-B5AA-39A2B08DA0F3}" type="pres">
      <dgm:prSet presAssocID="{6A014DD6-542F-4E66-B74A-69BDDED04542}" presName="dummy" presStyleCnt="0"/>
      <dgm:spPr/>
    </dgm:pt>
    <dgm:pt modelId="{397604F4-E112-4C5A-9E95-69832A6C05F9}" type="pres">
      <dgm:prSet presAssocID="{DD965BDD-D894-4A53-99ED-5B1A2A179E41}" presName="sibTrans" presStyleLbl="sibTrans2D1" presStyleIdx="5" presStyleCnt="8"/>
      <dgm:spPr/>
      <dgm:t>
        <a:bodyPr/>
        <a:lstStyle/>
        <a:p>
          <a:endParaRPr lang="en-US"/>
        </a:p>
      </dgm:t>
    </dgm:pt>
    <dgm:pt modelId="{6E363C4E-2882-40CD-8809-DE7211EEAC29}" type="pres">
      <dgm:prSet presAssocID="{4A1BBA09-8BC0-4D8D-9B0B-3A4454C3D8EF}" presName="node" presStyleLbl="node1" presStyleIdx="6" presStyleCnt="8">
        <dgm:presLayoutVars>
          <dgm:bulletEnabled val="1"/>
        </dgm:presLayoutVars>
      </dgm:prSet>
      <dgm:spPr/>
      <dgm:t>
        <a:bodyPr/>
        <a:lstStyle/>
        <a:p>
          <a:endParaRPr lang="en-US"/>
        </a:p>
      </dgm:t>
    </dgm:pt>
    <dgm:pt modelId="{8E34C403-580C-46BE-8B12-8C2F20C596A4}" type="pres">
      <dgm:prSet presAssocID="{4A1BBA09-8BC0-4D8D-9B0B-3A4454C3D8EF}" presName="dummy" presStyleCnt="0"/>
      <dgm:spPr/>
    </dgm:pt>
    <dgm:pt modelId="{3A21FD51-989F-4D15-BE62-6DF28CBC5193}" type="pres">
      <dgm:prSet presAssocID="{4A0BE6CB-2DF9-43AF-B2C5-A9D6547C4F80}" presName="sibTrans" presStyleLbl="sibTrans2D1" presStyleIdx="6" presStyleCnt="8"/>
      <dgm:spPr/>
      <dgm:t>
        <a:bodyPr/>
        <a:lstStyle/>
        <a:p>
          <a:endParaRPr lang="en-US"/>
        </a:p>
      </dgm:t>
    </dgm:pt>
    <dgm:pt modelId="{516BE57A-05D8-4C9B-8AC2-F077CC05D435}" type="pres">
      <dgm:prSet presAssocID="{C17B31D4-B734-42EB-915D-2C56B0CD47C6}" presName="node" presStyleLbl="node1" presStyleIdx="7" presStyleCnt="8">
        <dgm:presLayoutVars>
          <dgm:bulletEnabled val="1"/>
        </dgm:presLayoutVars>
      </dgm:prSet>
      <dgm:spPr/>
      <dgm:t>
        <a:bodyPr/>
        <a:lstStyle/>
        <a:p>
          <a:endParaRPr lang="en-US"/>
        </a:p>
      </dgm:t>
    </dgm:pt>
    <dgm:pt modelId="{247BB108-FCBA-4B3D-8E9E-A80836C0E11A}" type="pres">
      <dgm:prSet presAssocID="{C17B31D4-B734-42EB-915D-2C56B0CD47C6}" presName="dummy" presStyleCnt="0"/>
      <dgm:spPr/>
    </dgm:pt>
    <dgm:pt modelId="{075D117F-1D8D-43E3-B719-A8A77130342D}" type="pres">
      <dgm:prSet presAssocID="{6AAD66A1-6D5F-4C26-B1C8-3156B9E5B3D7}" presName="sibTrans" presStyleLbl="sibTrans2D1" presStyleIdx="7" presStyleCnt="8"/>
      <dgm:spPr/>
      <dgm:t>
        <a:bodyPr/>
        <a:lstStyle/>
        <a:p>
          <a:endParaRPr lang="en-US"/>
        </a:p>
      </dgm:t>
    </dgm:pt>
  </dgm:ptLst>
  <dgm:cxnLst>
    <dgm:cxn modelId="{36302B3A-A969-4E81-93DD-FF3FAB21805F}" srcId="{9FBE9D58-E535-420E-9654-9BF8F0D37DB1}" destId="{F5890915-7075-442D-9951-0F4D631E9512}" srcOrd="4" destOrd="0" parTransId="{4D6B59D4-305C-4542-8463-9B4BBB5D70CA}" sibTransId="{B56D46FB-B8D1-4161-AD8F-BD06D1E20997}"/>
    <dgm:cxn modelId="{E2221DAD-FAA9-4AC5-8764-2D1B71808FDA}" type="presOf" srcId="{7349A6C6-395F-43EB-9480-1D56763FF750}" destId="{80186933-9C77-42D9-A9F0-C8EF1AA47ADC}" srcOrd="0" destOrd="0" presId="urn:microsoft.com/office/officeart/2005/8/layout/radial6"/>
    <dgm:cxn modelId="{4ED91E02-2A86-4678-8B32-B7517D3C6C43}" type="presOf" srcId="{6F82844A-4A73-4949-ABA5-7416C78E9B1A}" destId="{3EE4A2BC-7DA4-4451-BDA2-1A3258E35C08}" srcOrd="0" destOrd="0" presId="urn:microsoft.com/office/officeart/2005/8/layout/radial6"/>
    <dgm:cxn modelId="{C1161CB6-EE6A-44B2-AF4F-AB109FA1FEFE}" type="presOf" srcId="{6AAD66A1-6D5F-4C26-B1C8-3156B9E5B3D7}" destId="{075D117F-1D8D-43E3-B719-A8A77130342D}" srcOrd="0" destOrd="0" presId="urn:microsoft.com/office/officeart/2005/8/layout/radial6"/>
    <dgm:cxn modelId="{7144F499-B3AB-4DE1-97CD-893A65E07F28}" type="presOf" srcId="{DD965BDD-D894-4A53-99ED-5B1A2A179E41}" destId="{397604F4-E112-4C5A-9E95-69832A6C05F9}" srcOrd="0" destOrd="0" presId="urn:microsoft.com/office/officeart/2005/8/layout/radial6"/>
    <dgm:cxn modelId="{FC4945F9-EA75-481B-A5C6-FCADF9DE3BE2}" type="presOf" srcId="{F9FAC8D8-5C0E-458E-A36F-B7E78ADE09F4}" destId="{AFD2F0C2-64A0-46C0-9DB1-43F058218A4C}" srcOrd="0" destOrd="0" presId="urn:microsoft.com/office/officeart/2005/8/layout/radial6"/>
    <dgm:cxn modelId="{A92F4B39-896B-4185-B0A0-3E669A21B293}" type="presOf" srcId="{FC8A78C0-B7F7-4B93-ABC5-45ADC48191CF}" destId="{249E3DAA-DA4E-4F92-8139-0E89DDCBE29F}" srcOrd="0" destOrd="0" presId="urn:microsoft.com/office/officeart/2005/8/layout/radial6"/>
    <dgm:cxn modelId="{79BF5B5B-6A85-4C6B-9196-36C1175E7D2A}" srcId="{9FBE9D58-E535-420E-9654-9BF8F0D37DB1}" destId="{6A014DD6-542F-4E66-B74A-69BDDED04542}" srcOrd="5" destOrd="0" parTransId="{B3AAC154-B17E-4E77-95FC-17629C90237B}" sibTransId="{DD965BDD-D894-4A53-99ED-5B1A2A179E41}"/>
    <dgm:cxn modelId="{4A227F26-391B-433B-8AB4-6BAC9CC83F58}" srcId="{9FBE9D58-E535-420E-9654-9BF8F0D37DB1}" destId="{CEB0E012-0876-4A19-97BD-2D67FBC03A2F}" srcOrd="2" destOrd="0" parTransId="{156F47DB-D349-4B48-A8BC-00B452A132E7}" sibTransId="{8B070BC1-E55E-4E37-B7A1-EC3355C017FC}"/>
    <dgm:cxn modelId="{845015F5-1565-4342-8246-5013925A81FD}" srcId="{9FBE9D58-E535-420E-9654-9BF8F0D37DB1}" destId="{F1D9EBB6-B427-4215-86A4-9C69DFBE88D1}" srcOrd="3" destOrd="0" parTransId="{BEAC286F-514C-4486-A4C7-4050A6C05854}" sibTransId="{7349A6C6-395F-43EB-9480-1D56763FF750}"/>
    <dgm:cxn modelId="{7517C763-AE35-4680-87EF-B0D1418EC60D}" srcId="{9FBE9D58-E535-420E-9654-9BF8F0D37DB1}" destId="{F9FAC8D8-5C0E-458E-A36F-B7E78ADE09F4}" srcOrd="0" destOrd="0" parTransId="{29D7EAC2-B935-4AE9-AB70-4451E0C77B56}" sibTransId="{428DE6D8-34FE-4644-BEB2-3C3E0D4D90EB}"/>
    <dgm:cxn modelId="{5BD78E93-FFF0-4806-9CFA-0CC6E5ACBCAC}" type="presOf" srcId="{F1D9EBB6-B427-4215-86A4-9C69DFBE88D1}" destId="{80133EEF-6F00-45D4-9766-7D8CDD332CD2}" srcOrd="0" destOrd="0" presId="urn:microsoft.com/office/officeart/2005/8/layout/radial6"/>
    <dgm:cxn modelId="{280409E7-552F-4487-B399-752F43F822F6}" type="presOf" srcId="{C17B31D4-B734-42EB-915D-2C56B0CD47C6}" destId="{516BE57A-05D8-4C9B-8AC2-F077CC05D435}" srcOrd="0" destOrd="0" presId="urn:microsoft.com/office/officeart/2005/8/layout/radial6"/>
    <dgm:cxn modelId="{21862DC0-283C-472C-B149-DE01558FBCB0}" type="presOf" srcId="{C68ADF75-411B-478D-AFD9-B9D2C853372B}" destId="{53708F72-7F60-4D94-915B-53895FDF68D4}" srcOrd="0" destOrd="0" presId="urn:microsoft.com/office/officeart/2005/8/layout/radial6"/>
    <dgm:cxn modelId="{DD74B763-2929-47FD-92A1-C36732B8A80C}" type="presOf" srcId="{4A1BBA09-8BC0-4D8D-9B0B-3A4454C3D8EF}" destId="{6E363C4E-2882-40CD-8809-DE7211EEAC29}" srcOrd="0" destOrd="0" presId="urn:microsoft.com/office/officeart/2005/8/layout/radial6"/>
    <dgm:cxn modelId="{3A70929A-67DC-4C81-8D47-79D50DBCD761}" type="presOf" srcId="{9FBE9D58-E535-420E-9654-9BF8F0D37DB1}" destId="{E79FCE8C-5FDE-4DA7-8E8E-DE49A4F6B2FA}" srcOrd="0" destOrd="0" presId="urn:microsoft.com/office/officeart/2005/8/layout/radial6"/>
    <dgm:cxn modelId="{ECFB00A5-F560-4213-95D4-48413A31C2CA}" srcId="{9FBE9D58-E535-420E-9654-9BF8F0D37DB1}" destId="{C17B31D4-B734-42EB-915D-2C56B0CD47C6}" srcOrd="7" destOrd="0" parTransId="{987D11A7-19C0-41C1-85CA-682C54449D45}" sibTransId="{6AAD66A1-6D5F-4C26-B1C8-3156B9E5B3D7}"/>
    <dgm:cxn modelId="{F625E497-9FD7-4985-BF8F-2ED541934502}" srcId="{9FBE9D58-E535-420E-9654-9BF8F0D37DB1}" destId="{C68ADF75-411B-478D-AFD9-B9D2C853372B}" srcOrd="1" destOrd="0" parTransId="{EFAB066A-A0D4-4259-B0E1-92A1272AFD68}" sibTransId="{FC8A78C0-B7F7-4B93-ABC5-45ADC48191CF}"/>
    <dgm:cxn modelId="{0D2A7830-F32C-4B50-A94B-E883173F9247}" type="presOf" srcId="{6A014DD6-542F-4E66-B74A-69BDDED04542}" destId="{1B27CFA7-A0A1-4C4D-BA33-37678BF9EB38}" srcOrd="0" destOrd="0" presId="urn:microsoft.com/office/officeart/2005/8/layout/radial6"/>
    <dgm:cxn modelId="{7A78DEFE-1794-41D8-9C93-1BD66B8DA0B8}" type="presOf" srcId="{8B070BC1-E55E-4E37-B7A1-EC3355C017FC}" destId="{11260E6F-39E1-4338-A116-B1185C21CB9F}" srcOrd="0" destOrd="0" presId="urn:microsoft.com/office/officeart/2005/8/layout/radial6"/>
    <dgm:cxn modelId="{2C117F57-3F56-4675-AD9C-EC300C4C9B1B}" type="presOf" srcId="{F5890915-7075-442D-9951-0F4D631E9512}" destId="{4EF82287-CBFE-4B10-A1A9-5C5E3A130C26}" srcOrd="0" destOrd="0" presId="urn:microsoft.com/office/officeart/2005/8/layout/radial6"/>
    <dgm:cxn modelId="{1993CFCA-7C14-4F14-9F08-4C76E66458D6}" type="presOf" srcId="{B56D46FB-B8D1-4161-AD8F-BD06D1E20997}" destId="{35508778-AC24-4A79-A512-B6DEC2C86FCA}" srcOrd="0" destOrd="0" presId="urn:microsoft.com/office/officeart/2005/8/layout/radial6"/>
    <dgm:cxn modelId="{F0E743B0-F879-47BD-93F1-DA74380F4F84}" type="presOf" srcId="{4A0BE6CB-2DF9-43AF-B2C5-A9D6547C4F80}" destId="{3A21FD51-989F-4D15-BE62-6DF28CBC5193}" srcOrd="0" destOrd="0" presId="urn:microsoft.com/office/officeart/2005/8/layout/radial6"/>
    <dgm:cxn modelId="{5EA4A981-38DB-439D-990B-4BF089A93E81}" type="presOf" srcId="{CEB0E012-0876-4A19-97BD-2D67FBC03A2F}" destId="{D94D6CB3-4070-4E91-9377-5DA3D4FE0375}" srcOrd="0" destOrd="0" presId="urn:microsoft.com/office/officeart/2005/8/layout/radial6"/>
    <dgm:cxn modelId="{07390FBF-1F9E-43F6-90B6-AB3734D32883}" type="presOf" srcId="{428DE6D8-34FE-4644-BEB2-3C3E0D4D90EB}" destId="{AD1B8D3C-F8ED-4E3E-BA5A-12F55588694B}" srcOrd="0" destOrd="0" presId="urn:microsoft.com/office/officeart/2005/8/layout/radial6"/>
    <dgm:cxn modelId="{1BDD63FD-F5EF-4AD0-B35B-8483D9471C11}" srcId="{6F82844A-4A73-4949-ABA5-7416C78E9B1A}" destId="{9FBE9D58-E535-420E-9654-9BF8F0D37DB1}" srcOrd="0" destOrd="0" parTransId="{4677E2DB-42E7-4A88-ACF5-B45D8439ABE8}" sibTransId="{5C02FF5A-A535-4590-90C1-085220BA000F}"/>
    <dgm:cxn modelId="{CA837B87-7115-4E91-9E79-1ABABCFD2303}" srcId="{9FBE9D58-E535-420E-9654-9BF8F0D37DB1}" destId="{4A1BBA09-8BC0-4D8D-9B0B-3A4454C3D8EF}" srcOrd="6" destOrd="0" parTransId="{407EC2B2-1252-4781-9F1F-2A84FC4D778A}" sibTransId="{4A0BE6CB-2DF9-43AF-B2C5-A9D6547C4F80}"/>
    <dgm:cxn modelId="{B66D9B34-83C1-4C4F-B4CB-CA8439D34395}" type="presParOf" srcId="{3EE4A2BC-7DA4-4451-BDA2-1A3258E35C08}" destId="{E79FCE8C-5FDE-4DA7-8E8E-DE49A4F6B2FA}" srcOrd="0" destOrd="0" presId="urn:microsoft.com/office/officeart/2005/8/layout/radial6"/>
    <dgm:cxn modelId="{8A92DA17-537D-43C6-8E7A-04F83F0B6841}" type="presParOf" srcId="{3EE4A2BC-7DA4-4451-BDA2-1A3258E35C08}" destId="{AFD2F0C2-64A0-46C0-9DB1-43F058218A4C}" srcOrd="1" destOrd="0" presId="urn:microsoft.com/office/officeart/2005/8/layout/radial6"/>
    <dgm:cxn modelId="{5FF4046D-C771-4CFA-ACA4-3C347B4F6AEA}" type="presParOf" srcId="{3EE4A2BC-7DA4-4451-BDA2-1A3258E35C08}" destId="{0F15A611-71F9-4229-BD54-2535FA7BD4ED}" srcOrd="2" destOrd="0" presId="urn:microsoft.com/office/officeart/2005/8/layout/radial6"/>
    <dgm:cxn modelId="{5E7E1C88-62D0-4F0E-AB7F-769284AC3626}" type="presParOf" srcId="{3EE4A2BC-7DA4-4451-BDA2-1A3258E35C08}" destId="{AD1B8D3C-F8ED-4E3E-BA5A-12F55588694B}" srcOrd="3" destOrd="0" presId="urn:microsoft.com/office/officeart/2005/8/layout/radial6"/>
    <dgm:cxn modelId="{F8F11510-E9B4-4279-8B46-2AF08B34C17D}" type="presParOf" srcId="{3EE4A2BC-7DA4-4451-BDA2-1A3258E35C08}" destId="{53708F72-7F60-4D94-915B-53895FDF68D4}" srcOrd="4" destOrd="0" presId="urn:microsoft.com/office/officeart/2005/8/layout/radial6"/>
    <dgm:cxn modelId="{969AC0DD-9680-4C5B-9DB6-0942FD0A6CEA}" type="presParOf" srcId="{3EE4A2BC-7DA4-4451-BDA2-1A3258E35C08}" destId="{A8974CED-93C3-499A-9671-BB23D7B9DF43}" srcOrd="5" destOrd="0" presId="urn:microsoft.com/office/officeart/2005/8/layout/radial6"/>
    <dgm:cxn modelId="{4C9D55B1-2212-42D6-98FB-63B3F071644E}" type="presParOf" srcId="{3EE4A2BC-7DA4-4451-BDA2-1A3258E35C08}" destId="{249E3DAA-DA4E-4F92-8139-0E89DDCBE29F}" srcOrd="6" destOrd="0" presId="urn:microsoft.com/office/officeart/2005/8/layout/radial6"/>
    <dgm:cxn modelId="{20F7AC5A-6483-4E1C-AF5F-6C5F7837DC71}" type="presParOf" srcId="{3EE4A2BC-7DA4-4451-BDA2-1A3258E35C08}" destId="{D94D6CB3-4070-4E91-9377-5DA3D4FE0375}" srcOrd="7" destOrd="0" presId="urn:microsoft.com/office/officeart/2005/8/layout/radial6"/>
    <dgm:cxn modelId="{22F0EE31-8BC1-4A3D-BA63-68D83E761328}" type="presParOf" srcId="{3EE4A2BC-7DA4-4451-BDA2-1A3258E35C08}" destId="{9DFF5BB1-C11A-4DD4-9D88-92EEB3C7D2D3}" srcOrd="8" destOrd="0" presId="urn:microsoft.com/office/officeart/2005/8/layout/radial6"/>
    <dgm:cxn modelId="{3266A01F-E99C-4FC8-ACAB-9279C59700FD}" type="presParOf" srcId="{3EE4A2BC-7DA4-4451-BDA2-1A3258E35C08}" destId="{11260E6F-39E1-4338-A116-B1185C21CB9F}" srcOrd="9" destOrd="0" presId="urn:microsoft.com/office/officeart/2005/8/layout/radial6"/>
    <dgm:cxn modelId="{23C7518C-054F-43AC-B251-169871A8A02D}" type="presParOf" srcId="{3EE4A2BC-7DA4-4451-BDA2-1A3258E35C08}" destId="{80133EEF-6F00-45D4-9766-7D8CDD332CD2}" srcOrd="10" destOrd="0" presId="urn:microsoft.com/office/officeart/2005/8/layout/radial6"/>
    <dgm:cxn modelId="{F1833CAE-502E-4061-A0EC-09780984D4CF}" type="presParOf" srcId="{3EE4A2BC-7DA4-4451-BDA2-1A3258E35C08}" destId="{BB08F87B-2A8B-415C-81F3-9FF0F9E2DF8B}" srcOrd="11" destOrd="0" presId="urn:microsoft.com/office/officeart/2005/8/layout/radial6"/>
    <dgm:cxn modelId="{300394B5-B576-4CB0-AD59-40C6B302C83D}" type="presParOf" srcId="{3EE4A2BC-7DA4-4451-BDA2-1A3258E35C08}" destId="{80186933-9C77-42D9-A9F0-C8EF1AA47ADC}" srcOrd="12" destOrd="0" presId="urn:microsoft.com/office/officeart/2005/8/layout/radial6"/>
    <dgm:cxn modelId="{40028D66-E6D3-48CA-86CB-248BF2C3961D}" type="presParOf" srcId="{3EE4A2BC-7DA4-4451-BDA2-1A3258E35C08}" destId="{4EF82287-CBFE-4B10-A1A9-5C5E3A130C26}" srcOrd="13" destOrd="0" presId="urn:microsoft.com/office/officeart/2005/8/layout/radial6"/>
    <dgm:cxn modelId="{25086EF7-A250-4A0C-BCD8-DA87A8A800BE}" type="presParOf" srcId="{3EE4A2BC-7DA4-4451-BDA2-1A3258E35C08}" destId="{DF651463-C11A-48B1-963E-F19ED9D8AE1D}" srcOrd="14" destOrd="0" presId="urn:microsoft.com/office/officeart/2005/8/layout/radial6"/>
    <dgm:cxn modelId="{26C4FC1B-A0E6-4D8B-AF8B-A721B8AD3081}" type="presParOf" srcId="{3EE4A2BC-7DA4-4451-BDA2-1A3258E35C08}" destId="{35508778-AC24-4A79-A512-B6DEC2C86FCA}" srcOrd="15" destOrd="0" presId="urn:microsoft.com/office/officeart/2005/8/layout/radial6"/>
    <dgm:cxn modelId="{299C868C-F2BA-4788-B97B-77FFF0889A75}" type="presParOf" srcId="{3EE4A2BC-7DA4-4451-BDA2-1A3258E35C08}" destId="{1B27CFA7-A0A1-4C4D-BA33-37678BF9EB38}" srcOrd="16" destOrd="0" presId="urn:microsoft.com/office/officeart/2005/8/layout/radial6"/>
    <dgm:cxn modelId="{C049EEEC-3DDB-410A-9FCC-D6196D99A943}" type="presParOf" srcId="{3EE4A2BC-7DA4-4451-BDA2-1A3258E35C08}" destId="{35423495-751B-4C18-B5AA-39A2B08DA0F3}" srcOrd="17" destOrd="0" presId="urn:microsoft.com/office/officeart/2005/8/layout/radial6"/>
    <dgm:cxn modelId="{E7931F56-D284-447A-9D39-2B6F62968B2D}" type="presParOf" srcId="{3EE4A2BC-7DA4-4451-BDA2-1A3258E35C08}" destId="{397604F4-E112-4C5A-9E95-69832A6C05F9}" srcOrd="18" destOrd="0" presId="urn:microsoft.com/office/officeart/2005/8/layout/radial6"/>
    <dgm:cxn modelId="{BEF285E1-35EF-4514-8DC2-C8C4D71FB7EF}" type="presParOf" srcId="{3EE4A2BC-7DA4-4451-BDA2-1A3258E35C08}" destId="{6E363C4E-2882-40CD-8809-DE7211EEAC29}" srcOrd="19" destOrd="0" presId="urn:microsoft.com/office/officeart/2005/8/layout/radial6"/>
    <dgm:cxn modelId="{BBDD0E8B-281F-442E-B1A9-466F6F83F68F}" type="presParOf" srcId="{3EE4A2BC-7DA4-4451-BDA2-1A3258E35C08}" destId="{8E34C403-580C-46BE-8B12-8C2F20C596A4}" srcOrd="20" destOrd="0" presId="urn:microsoft.com/office/officeart/2005/8/layout/radial6"/>
    <dgm:cxn modelId="{FBB8768B-16F8-4A47-9843-E117ECB48017}" type="presParOf" srcId="{3EE4A2BC-7DA4-4451-BDA2-1A3258E35C08}" destId="{3A21FD51-989F-4D15-BE62-6DF28CBC5193}" srcOrd="21" destOrd="0" presId="urn:microsoft.com/office/officeart/2005/8/layout/radial6"/>
    <dgm:cxn modelId="{990D970A-0B0A-4D76-BF1D-72F589D21235}" type="presParOf" srcId="{3EE4A2BC-7DA4-4451-BDA2-1A3258E35C08}" destId="{516BE57A-05D8-4C9B-8AC2-F077CC05D435}" srcOrd="22" destOrd="0" presId="urn:microsoft.com/office/officeart/2005/8/layout/radial6"/>
    <dgm:cxn modelId="{0B3E9395-25BA-4094-9C87-8D42F349E51A}" type="presParOf" srcId="{3EE4A2BC-7DA4-4451-BDA2-1A3258E35C08}" destId="{247BB108-FCBA-4B3D-8E9E-A80836C0E11A}" srcOrd="23" destOrd="0" presId="urn:microsoft.com/office/officeart/2005/8/layout/radial6"/>
    <dgm:cxn modelId="{21955B4A-57BC-4F85-85BC-FC9E11DC033C}" type="presParOf" srcId="{3EE4A2BC-7DA4-4451-BDA2-1A3258E35C08}" destId="{075D117F-1D8D-43E3-B719-A8A77130342D}" srcOrd="24"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D117F-1D8D-43E3-B719-A8A77130342D}">
      <dsp:nvSpPr>
        <dsp:cNvPr id="0" name=""/>
        <dsp:cNvSpPr/>
      </dsp:nvSpPr>
      <dsp:spPr>
        <a:xfrm>
          <a:off x="1760636" y="472090"/>
          <a:ext cx="4262012" cy="4262012"/>
        </a:xfrm>
        <a:prstGeom prst="blockArc">
          <a:avLst>
            <a:gd name="adj1" fmla="val 13500000"/>
            <a:gd name="adj2" fmla="val 16200000"/>
            <a:gd name="adj3" fmla="val 34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A21FD51-989F-4D15-BE62-6DF28CBC5193}">
      <dsp:nvSpPr>
        <dsp:cNvPr id="0" name=""/>
        <dsp:cNvSpPr/>
      </dsp:nvSpPr>
      <dsp:spPr>
        <a:xfrm>
          <a:off x="1760636" y="472090"/>
          <a:ext cx="4262012" cy="4262012"/>
        </a:xfrm>
        <a:prstGeom prst="blockArc">
          <a:avLst>
            <a:gd name="adj1" fmla="val 10800000"/>
            <a:gd name="adj2" fmla="val 13500000"/>
            <a:gd name="adj3" fmla="val 34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7604F4-E112-4C5A-9E95-69832A6C05F9}">
      <dsp:nvSpPr>
        <dsp:cNvPr id="0" name=""/>
        <dsp:cNvSpPr/>
      </dsp:nvSpPr>
      <dsp:spPr>
        <a:xfrm>
          <a:off x="1760636" y="472090"/>
          <a:ext cx="4262012" cy="4262012"/>
        </a:xfrm>
        <a:prstGeom prst="blockArc">
          <a:avLst>
            <a:gd name="adj1" fmla="val 8100000"/>
            <a:gd name="adj2" fmla="val 10800000"/>
            <a:gd name="adj3" fmla="val 34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508778-AC24-4A79-A512-B6DEC2C86FCA}">
      <dsp:nvSpPr>
        <dsp:cNvPr id="0" name=""/>
        <dsp:cNvSpPr/>
      </dsp:nvSpPr>
      <dsp:spPr>
        <a:xfrm>
          <a:off x="1760636" y="472090"/>
          <a:ext cx="4262012" cy="4262012"/>
        </a:xfrm>
        <a:prstGeom prst="blockArc">
          <a:avLst>
            <a:gd name="adj1" fmla="val 5400000"/>
            <a:gd name="adj2" fmla="val 8100000"/>
            <a:gd name="adj3" fmla="val 34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186933-9C77-42D9-A9F0-C8EF1AA47ADC}">
      <dsp:nvSpPr>
        <dsp:cNvPr id="0" name=""/>
        <dsp:cNvSpPr/>
      </dsp:nvSpPr>
      <dsp:spPr>
        <a:xfrm>
          <a:off x="1760636" y="472090"/>
          <a:ext cx="4262012" cy="4262012"/>
        </a:xfrm>
        <a:prstGeom prst="blockArc">
          <a:avLst>
            <a:gd name="adj1" fmla="val 2700000"/>
            <a:gd name="adj2" fmla="val 5400000"/>
            <a:gd name="adj3" fmla="val 34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260E6F-39E1-4338-A116-B1185C21CB9F}">
      <dsp:nvSpPr>
        <dsp:cNvPr id="0" name=""/>
        <dsp:cNvSpPr/>
      </dsp:nvSpPr>
      <dsp:spPr>
        <a:xfrm>
          <a:off x="1760636" y="472090"/>
          <a:ext cx="4262012" cy="4262012"/>
        </a:xfrm>
        <a:prstGeom prst="blockArc">
          <a:avLst>
            <a:gd name="adj1" fmla="val 0"/>
            <a:gd name="adj2" fmla="val 2700000"/>
            <a:gd name="adj3" fmla="val 34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49E3DAA-DA4E-4F92-8139-0E89DDCBE29F}">
      <dsp:nvSpPr>
        <dsp:cNvPr id="0" name=""/>
        <dsp:cNvSpPr/>
      </dsp:nvSpPr>
      <dsp:spPr>
        <a:xfrm>
          <a:off x="1760636" y="472090"/>
          <a:ext cx="4262012" cy="4262012"/>
        </a:xfrm>
        <a:prstGeom prst="blockArc">
          <a:avLst>
            <a:gd name="adj1" fmla="val 18900000"/>
            <a:gd name="adj2" fmla="val 0"/>
            <a:gd name="adj3" fmla="val 34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1B8D3C-F8ED-4E3E-BA5A-12F55588694B}">
      <dsp:nvSpPr>
        <dsp:cNvPr id="0" name=""/>
        <dsp:cNvSpPr/>
      </dsp:nvSpPr>
      <dsp:spPr>
        <a:xfrm>
          <a:off x="1760636" y="472090"/>
          <a:ext cx="4262012" cy="4262012"/>
        </a:xfrm>
        <a:prstGeom prst="blockArc">
          <a:avLst>
            <a:gd name="adj1" fmla="val 16200000"/>
            <a:gd name="adj2" fmla="val 18900000"/>
            <a:gd name="adj3" fmla="val 34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9FCE8C-5FDE-4DA7-8E8E-DE49A4F6B2FA}">
      <dsp:nvSpPr>
        <dsp:cNvPr id="0" name=""/>
        <dsp:cNvSpPr/>
      </dsp:nvSpPr>
      <dsp:spPr>
        <a:xfrm>
          <a:off x="3165760" y="1877214"/>
          <a:ext cx="1451765" cy="1451765"/>
        </a:xfrm>
        <a:prstGeom prst="ellipse">
          <a:avLst/>
        </a:prstGeom>
        <a:solidFill>
          <a:srgbClr val="C00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a:t>Bangladesh</a:t>
          </a:r>
        </a:p>
      </dsp:txBody>
      <dsp:txXfrm>
        <a:off x="3378366" y="2089820"/>
        <a:ext cx="1026553" cy="1026553"/>
      </dsp:txXfrm>
    </dsp:sp>
    <dsp:sp modelId="{AFD2F0C2-64A0-46C0-9DB1-43F058218A4C}">
      <dsp:nvSpPr>
        <dsp:cNvPr id="0" name=""/>
        <dsp:cNvSpPr/>
      </dsp:nvSpPr>
      <dsp:spPr>
        <a:xfrm>
          <a:off x="3383525" y="557"/>
          <a:ext cx="1016235" cy="1016235"/>
        </a:xfrm>
        <a:prstGeom prst="ellipse">
          <a:avLst/>
        </a:prstGeom>
        <a:solidFill>
          <a:schemeClr val="accent3">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Dhaka</a:t>
          </a:r>
        </a:p>
      </dsp:txBody>
      <dsp:txXfrm>
        <a:off x="3532349" y="149381"/>
        <a:ext cx="718587" cy="718587"/>
      </dsp:txXfrm>
    </dsp:sp>
    <dsp:sp modelId="{53708F72-7F60-4D94-915B-53895FDF68D4}">
      <dsp:nvSpPr>
        <dsp:cNvPr id="0" name=""/>
        <dsp:cNvSpPr/>
      </dsp:nvSpPr>
      <dsp:spPr>
        <a:xfrm>
          <a:off x="4864504" y="613999"/>
          <a:ext cx="1016235" cy="1016235"/>
        </a:xfrm>
        <a:prstGeom prst="ellipse">
          <a:avLst/>
        </a:prstGeom>
        <a:solidFill>
          <a:schemeClr val="accent3">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Barishal</a:t>
          </a:r>
        </a:p>
      </dsp:txBody>
      <dsp:txXfrm>
        <a:off x="5013328" y="762823"/>
        <a:ext cx="718587" cy="718587"/>
      </dsp:txXfrm>
    </dsp:sp>
    <dsp:sp modelId="{D94D6CB3-4070-4E91-9377-5DA3D4FE0375}">
      <dsp:nvSpPr>
        <dsp:cNvPr id="0" name=""/>
        <dsp:cNvSpPr/>
      </dsp:nvSpPr>
      <dsp:spPr>
        <a:xfrm>
          <a:off x="5477946" y="2094979"/>
          <a:ext cx="1016235" cy="1016235"/>
        </a:xfrm>
        <a:prstGeom prst="ellipse">
          <a:avLst/>
        </a:prstGeom>
        <a:solidFill>
          <a:schemeClr val="accent3">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Chittagong</a:t>
          </a:r>
        </a:p>
      </dsp:txBody>
      <dsp:txXfrm>
        <a:off x="5626770" y="2243803"/>
        <a:ext cx="718587" cy="718587"/>
      </dsp:txXfrm>
    </dsp:sp>
    <dsp:sp modelId="{80133EEF-6F00-45D4-9766-7D8CDD332CD2}">
      <dsp:nvSpPr>
        <dsp:cNvPr id="0" name=""/>
        <dsp:cNvSpPr/>
      </dsp:nvSpPr>
      <dsp:spPr>
        <a:xfrm>
          <a:off x="4864504" y="3575958"/>
          <a:ext cx="1016235" cy="1016235"/>
        </a:xfrm>
        <a:prstGeom prst="ellipse">
          <a:avLst/>
        </a:prstGeom>
        <a:solidFill>
          <a:schemeClr val="accent3">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err="1"/>
            <a:t>Rajshahi</a:t>
          </a:r>
          <a:endParaRPr lang="en-US" sz="1000" kern="1200" dirty="0"/>
        </a:p>
      </dsp:txBody>
      <dsp:txXfrm>
        <a:off x="5013328" y="3724782"/>
        <a:ext cx="718587" cy="718587"/>
      </dsp:txXfrm>
    </dsp:sp>
    <dsp:sp modelId="{4EF82287-CBFE-4B10-A1A9-5C5E3A130C26}">
      <dsp:nvSpPr>
        <dsp:cNvPr id="0" name=""/>
        <dsp:cNvSpPr/>
      </dsp:nvSpPr>
      <dsp:spPr>
        <a:xfrm>
          <a:off x="3383525" y="4189400"/>
          <a:ext cx="1016235" cy="1016235"/>
        </a:xfrm>
        <a:prstGeom prst="ellipse">
          <a:avLst/>
        </a:prstGeom>
        <a:solidFill>
          <a:schemeClr val="accent3">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Sylhet</a:t>
          </a:r>
        </a:p>
      </dsp:txBody>
      <dsp:txXfrm>
        <a:off x="3532349" y="4338224"/>
        <a:ext cx="718587" cy="718587"/>
      </dsp:txXfrm>
    </dsp:sp>
    <dsp:sp modelId="{1B27CFA7-A0A1-4C4D-BA33-37678BF9EB38}">
      <dsp:nvSpPr>
        <dsp:cNvPr id="0" name=""/>
        <dsp:cNvSpPr/>
      </dsp:nvSpPr>
      <dsp:spPr>
        <a:xfrm>
          <a:off x="1902545" y="3575958"/>
          <a:ext cx="1016235" cy="1016235"/>
        </a:xfrm>
        <a:prstGeom prst="ellipse">
          <a:avLst/>
        </a:prstGeom>
        <a:solidFill>
          <a:schemeClr val="accent3">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Khulna</a:t>
          </a:r>
        </a:p>
      </dsp:txBody>
      <dsp:txXfrm>
        <a:off x="2051369" y="3724782"/>
        <a:ext cx="718587" cy="718587"/>
      </dsp:txXfrm>
    </dsp:sp>
    <dsp:sp modelId="{6E363C4E-2882-40CD-8809-DE7211EEAC29}">
      <dsp:nvSpPr>
        <dsp:cNvPr id="0" name=""/>
        <dsp:cNvSpPr/>
      </dsp:nvSpPr>
      <dsp:spPr>
        <a:xfrm>
          <a:off x="1289103" y="2094979"/>
          <a:ext cx="1016235" cy="1016235"/>
        </a:xfrm>
        <a:prstGeom prst="ellipse">
          <a:avLst/>
        </a:prstGeom>
        <a:solidFill>
          <a:schemeClr val="accent3">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Mymensingh</a:t>
          </a:r>
        </a:p>
      </dsp:txBody>
      <dsp:txXfrm>
        <a:off x="1437927" y="2243803"/>
        <a:ext cx="718587" cy="718587"/>
      </dsp:txXfrm>
    </dsp:sp>
    <dsp:sp modelId="{516BE57A-05D8-4C9B-8AC2-F077CC05D435}">
      <dsp:nvSpPr>
        <dsp:cNvPr id="0" name=""/>
        <dsp:cNvSpPr/>
      </dsp:nvSpPr>
      <dsp:spPr>
        <a:xfrm>
          <a:off x="1902545" y="613999"/>
          <a:ext cx="1016235" cy="1016235"/>
        </a:xfrm>
        <a:prstGeom prst="ellipse">
          <a:avLst/>
        </a:prstGeom>
        <a:solidFill>
          <a:schemeClr val="accent3">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Rangpur</a:t>
          </a:r>
        </a:p>
      </dsp:txBody>
      <dsp:txXfrm>
        <a:off x="2051369" y="762823"/>
        <a:ext cx="718587" cy="71858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DB471C-352F-467A-B51A-C576115BBF00}" type="datetimeFigureOut">
              <a:rPr lang="en-US" smtClean="0"/>
              <a:t>1/26/2025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7CD87D-FFAA-4F99-9798-5CD04018A20F}" type="slidenum">
              <a:rPr lang="en-US" smtClean="0"/>
              <a:t>‹#›</a:t>
            </a:fld>
            <a:endParaRPr lang="en-US"/>
          </a:p>
        </p:txBody>
      </p:sp>
    </p:spTree>
    <p:extLst>
      <p:ext uri="{BB962C8B-B14F-4D97-AF65-F5344CB8AC3E}">
        <p14:creationId xmlns:p14="http://schemas.microsoft.com/office/powerpoint/2010/main" val="3529913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7CD87D-FFAA-4F99-9798-5CD04018A20F}" type="slidenum">
              <a:rPr lang="en-US" smtClean="0"/>
              <a:t>5</a:t>
            </a:fld>
            <a:endParaRPr lang="en-US"/>
          </a:p>
        </p:txBody>
      </p:sp>
    </p:spTree>
    <p:extLst>
      <p:ext uri="{BB962C8B-B14F-4D97-AF65-F5344CB8AC3E}">
        <p14:creationId xmlns:p14="http://schemas.microsoft.com/office/powerpoint/2010/main" val="3394784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04356-17BA-5BC0-20F7-0D6C7B3B15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DEB499-C8DF-8EA0-74C4-19BB4921C8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117E35-EBC7-4C9B-7B8C-5D52A1EB00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6E5AED-F280-BCAA-DA6B-6C3BF56C8C04}"/>
              </a:ext>
            </a:extLst>
          </p:cNvPr>
          <p:cNvSpPr>
            <a:spLocks noGrp="1"/>
          </p:cNvSpPr>
          <p:nvPr>
            <p:ph type="sldNum" sz="quarter" idx="5"/>
          </p:nvPr>
        </p:nvSpPr>
        <p:spPr/>
        <p:txBody>
          <a:bodyPr/>
          <a:lstStyle/>
          <a:p>
            <a:fld id="{1F7CD87D-FFAA-4F99-9798-5CD04018A20F}" type="slidenum">
              <a:rPr lang="en-US" smtClean="0"/>
              <a:t>6</a:t>
            </a:fld>
            <a:endParaRPr lang="en-US"/>
          </a:p>
        </p:txBody>
      </p:sp>
    </p:spTree>
    <p:extLst>
      <p:ext uri="{BB962C8B-B14F-4D97-AF65-F5344CB8AC3E}">
        <p14:creationId xmlns:p14="http://schemas.microsoft.com/office/powerpoint/2010/main" val="3279289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5D694-54B2-373F-B9E9-A9372B0E96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038F49-4440-6FDF-28C5-52AE9F25C3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B945C7-DC4C-FC6D-5386-1716653CB3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F9123F-BC21-AB80-E86D-8CA23A8125C4}"/>
              </a:ext>
            </a:extLst>
          </p:cNvPr>
          <p:cNvSpPr>
            <a:spLocks noGrp="1"/>
          </p:cNvSpPr>
          <p:nvPr>
            <p:ph type="sldNum" sz="quarter" idx="5"/>
          </p:nvPr>
        </p:nvSpPr>
        <p:spPr/>
        <p:txBody>
          <a:bodyPr/>
          <a:lstStyle/>
          <a:p>
            <a:fld id="{1F7CD87D-FFAA-4F99-9798-5CD04018A20F}" type="slidenum">
              <a:rPr lang="en-US" smtClean="0"/>
              <a:t>7</a:t>
            </a:fld>
            <a:endParaRPr lang="en-US"/>
          </a:p>
        </p:txBody>
      </p:sp>
    </p:spTree>
    <p:extLst>
      <p:ext uri="{BB962C8B-B14F-4D97-AF65-F5344CB8AC3E}">
        <p14:creationId xmlns:p14="http://schemas.microsoft.com/office/powerpoint/2010/main" val="3561023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D0E22-D326-4601-21A8-107F5DC1A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B72112-2FDF-BFBD-4824-4F77480C2E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96C676-9547-EDE6-6214-28B60B768E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A87E83-1EF4-D84E-5357-070825B6C471}"/>
              </a:ext>
            </a:extLst>
          </p:cNvPr>
          <p:cNvSpPr>
            <a:spLocks noGrp="1"/>
          </p:cNvSpPr>
          <p:nvPr>
            <p:ph type="sldNum" sz="quarter" idx="5"/>
          </p:nvPr>
        </p:nvSpPr>
        <p:spPr/>
        <p:txBody>
          <a:bodyPr/>
          <a:lstStyle/>
          <a:p>
            <a:fld id="{1F7CD87D-FFAA-4F99-9798-5CD04018A20F}" type="slidenum">
              <a:rPr lang="en-US" smtClean="0"/>
              <a:t>8</a:t>
            </a:fld>
            <a:endParaRPr lang="en-US"/>
          </a:p>
        </p:txBody>
      </p:sp>
    </p:spTree>
    <p:extLst>
      <p:ext uri="{BB962C8B-B14F-4D97-AF65-F5344CB8AC3E}">
        <p14:creationId xmlns:p14="http://schemas.microsoft.com/office/powerpoint/2010/main" val="3632557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B9F56-49FF-F03C-3477-ABDB76EB2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F35DE-2B3A-374E-4193-22745073FB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5E5D34-2757-A175-7DD3-BB36443E28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9F5C88-3F70-043F-CECF-F0EF30626CBA}"/>
              </a:ext>
            </a:extLst>
          </p:cNvPr>
          <p:cNvSpPr>
            <a:spLocks noGrp="1"/>
          </p:cNvSpPr>
          <p:nvPr>
            <p:ph type="sldNum" sz="quarter" idx="5"/>
          </p:nvPr>
        </p:nvSpPr>
        <p:spPr/>
        <p:txBody>
          <a:bodyPr/>
          <a:lstStyle/>
          <a:p>
            <a:fld id="{1F7CD87D-FFAA-4F99-9798-5CD04018A20F}" type="slidenum">
              <a:rPr lang="en-US" smtClean="0"/>
              <a:t>9</a:t>
            </a:fld>
            <a:endParaRPr lang="en-US"/>
          </a:p>
        </p:txBody>
      </p:sp>
    </p:spTree>
    <p:extLst>
      <p:ext uri="{BB962C8B-B14F-4D97-AF65-F5344CB8AC3E}">
        <p14:creationId xmlns:p14="http://schemas.microsoft.com/office/powerpoint/2010/main" val="2088646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6EEBC-9D0B-BFAE-1DBB-9AD8F6BBD1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66DBAF-AC96-F379-628D-2E9BE2DC6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992E57-69FE-10AA-560B-67ABEC77F9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2DCCFE-5784-B5A4-CE5B-27B9E4BEFA91}"/>
              </a:ext>
            </a:extLst>
          </p:cNvPr>
          <p:cNvSpPr>
            <a:spLocks noGrp="1"/>
          </p:cNvSpPr>
          <p:nvPr>
            <p:ph type="sldNum" sz="quarter" idx="5"/>
          </p:nvPr>
        </p:nvSpPr>
        <p:spPr/>
        <p:txBody>
          <a:bodyPr/>
          <a:lstStyle/>
          <a:p>
            <a:fld id="{1F7CD87D-FFAA-4F99-9798-5CD04018A20F}" type="slidenum">
              <a:rPr lang="en-US" smtClean="0"/>
              <a:t>10</a:t>
            </a:fld>
            <a:endParaRPr lang="en-US"/>
          </a:p>
        </p:txBody>
      </p:sp>
    </p:spTree>
    <p:extLst>
      <p:ext uri="{BB962C8B-B14F-4D97-AF65-F5344CB8AC3E}">
        <p14:creationId xmlns:p14="http://schemas.microsoft.com/office/powerpoint/2010/main" val="1602162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5889041-643C-4EBC-AEC7-E933F42EC343}"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1A45E-BDE8-4F37-8E35-B8C7B9842733}" type="slidenum">
              <a:rPr lang="en-US" smtClean="0"/>
              <a:t>‹#›</a:t>
            </a:fld>
            <a:endParaRPr lang="en-US"/>
          </a:p>
        </p:txBody>
      </p:sp>
    </p:spTree>
    <p:extLst>
      <p:ext uri="{BB962C8B-B14F-4D97-AF65-F5344CB8AC3E}">
        <p14:creationId xmlns:p14="http://schemas.microsoft.com/office/powerpoint/2010/main" val="856851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889041-643C-4EBC-AEC7-E933F42EC343}"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1A45E-BDE8-4F37-8E35-B8C7B9842733}" type="slidenum">
              <a:rPr lang="en-US" smtClean="0"/>
              <a:t>‹#›</a:t>
            </a:fld>
            <a:endParaRPr lang="en-US"/>
          </a:p>
        </p:txBody>
      </p:sp>
    </p:spTree>
    <p:extLst>
      <p:ext uri="{BB962C8B-B14F-4D97-AF65-F5344CB8AC3E}">
        <p14:creationId xmlns:p14="http://schemas.microsoft.com/office/powerpoint/2010/main" val="1135887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889041-643C-4EBC-AEC7-E933F42EC343}"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1A45E-BDE8-4F37-8E35-B8C7B984273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83106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889041-643C-4EBC-AEC7-E933F42EC343}"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1A45E-BDE8-4F37-8E35-B8C7B9842733}" type="slidenum">
              <a:rPr lang="en-US" smtClean="0"/>
              <a:t>‹#›</a:t>
            </a:fld>
            <a:endParaRPr lang="en-US"/>
          </a:p>
        </p:txBody>
      </p:sp>
    </p:spTree>
    <p:extLst>
      <p:ext uri="{BB962C8B-B14F-4D97-AF65-F5344CB8AC3E}">
        <p14:creationId xmlns:p14="http://schemas.microsoft.com/office/powerpoint/2010/main" val="747386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889041-643C-4EBC-AEC7-E933F42EC343}"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1A45E-BDE8-4F37-8E35-B8C7B984273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95519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889041-643C-4EBC-AEC7-E933F42EC343}"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1A45E-BDE8-4F37-8E35-B8C7B9842733}" type="slidenum">
              <a:rPr lang="en-US" smtClean="0"/>
              <a:t>‹#›</a:t>
            </a:fld>
            <a:endParaRPr lang="en-US"/>
          </a:p>
        </p:txBody>
      </p:sp>
    </p:spTree>
    <p:extLst>
      <p:ext uri="{BB962C8B-B14F-4D97-AF65-F5344CB8AC3E}">
        <p14:creationId xmlns:p14="http://schemas.microsoft.com/office/powerpoint/2010/main" val="3447044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889041-643C-4EBC-AEC7-E933F42EC343}"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1A45E-BDE8-4F37-8E35-B8C7B9842733}" type="slidenum">
              <a:rPr lang="en-US" smtClean="0"/>
              <a:t>‹#›</a:t>
            </a:fld>
            <a:endParaRPr lang="en-US"/>
          </a:p>
        </p:txBody>
      </p:sp>
    </p:spTree>
    <p:extLst>
      <p:ext uri="{BB962C8B-B14F-4D97-AF65-F5344CB8AC3E}">
        <p14:creationId xmlns:p14="http://schemas.microsoft.com/office/powerpoint/2010/main" val="2051236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889041-643C-4EBC-AEC7-E933F42EC343}"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1A45E-BDE8-4F37-8E35-B8C7B9842733}" type="slidenum">
              <a:rPr lang="en-US" smtClean="0"/>
              <a:t>‹#›</a:t>
            </a:fld>
            <a:endParaRPr lang="en-US"/>
          </a:p>
        </p:txBody>
      </p:sp>
    </p:spTree>
    <p:extLst>
      <p:ext uri="{BB962C8B-B14F-4D97-AF65-F5344CB8AC3E}">
        <p14:creationId xmlns:p14="http://schemas.microsoft.com/office/powerpoint/2010/main" val="2664072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889041-643C-4EBC-AEC7-E933F42EC343}"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1A45E-BDE8-4F37-8E35-B8C7B9842733}" type="slidenum">
              <a:rPr lang="en-US" smtClean="0"/>
              <a:t>‹#›</a:t>
            </a:fld>
            <a:endParaRPr lang="en-US"/>
          </a:p>
        </p:txBody>
      </p:sp>
    </p:spTree>
    <p:extLst>
      <p:ext uri="{BB962C8B-B14F-4D97-AF65-F5344CB8AC3E}">
        <p14:creationId xmlns:p14="http://schemas.microsoft.com/office/powerpoint/2010/main" val="2840740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889041-643C-4EBC-AEC7-E933F42EC343}"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1A45E-BDE8-4F37-8E35-B8C7B9842733}" type="slidenum">
              <a:rPr lang="en-US" smtClean="0"/>
              <a:t>‹#›</a:t>
            </a:fld>
            <a:endParaRPr lang="en-US"/>
          </a:p>
        </p:txBody>
      </p:sp>
    </p:spTree>
    <p:extLst>
      <p:ext uri="{BB962C8B-B14F-4D97-AF65-F5344CB8AC3E}">
        <p14:creationId xmlns:p14="http://schemas.microsoft.com/office/powerpoint/2010/main" val="1546651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889041-643C-4EBC-AEC7-E933F42EC343}" type="datetimeFigureOut">
              <a:rPr lang="en-US" smtClean="0"/>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71A45E-BDE8-4F37-8E35-B8C7B9842733}" type="slidenum">
              <a:rPr lang="en-US" smtClean="0"/>
              <a:t>‹#›</a:t>
            </a:fld>
            <a:endParaRPr lang="en-US"/>
          </a:p>
        </p:txBody>
      </p:sp>
    </p:spTree>
    <p:extLst>
      <p:ext uri="{BB962C8B-B14F-4D97-AF65-F5344CB8AC3E}">
        <p14:creationId xmlns:p14="http://schemas.microsoft.com/office/powerpoint/2010/main" val="2753154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889041-643C-4EBC-AEC7-E933F42EC343}" type="datetimeFigureOut">
              <a:rPr lang="en-US" smtClean="0"/>
              <a:t>1/26/2025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71A45E-BDE8-4F37-8E35-B8C7B9842733}" type="slidenum">
              <a:rPr lang="en-US" smtClean="0"/>
              <a:t>‹#›</a:t>
            </a:fld>
            <a:endParaRPr lang="en-US"/>
          </a:p>
        </p:txBody>
      </p:sp>
    </p:spTree>
    <p:extLst>
      <p:ext uri="{BB962C8B-B14F-4D97-AF65-F5344CB8AC3E}">
        <p14:creationId xmlns:p14="http://schemas.microsoft.com/office/powerpoint/2010/main" val="2102820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5889041-643C-4EBC-AEC7-E933F42EC343}" type="datetimeFigureOut">
              <a:rPr lang="en-US" smtClean="0"/>
              <a:t>1/26/2025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71A45E-BDE8-4F37-8E35-B8C7B9842733}" type="slidenum">
              <a:rPr lang="en-US" smtClean="0"/>
              <a:t>‹#›</a:t>
            </a:fld>
            <a:endParaRPr lang="en-US"/>
          </a:p>
        </p:txBody>
      </p:sp>
    </p:spTree>
    <p:extLst>
      <p:ext uri="{BB962C8B-B14F-4D97-AF65-F5344CB8AC3E}">
        <p14:creationId xmlns:p14="http://schemas.microsoft.com/office/powerpoint/2010/main" val="3850494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889041-643C-4EBC-AEC7-E933F42EC343}" type="datetimeFigureOut">
              <a:rPr lang="en-US" smtClean="0"/>
              <a:t>1/26/2025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71A45E-BDE8-4F37-8E35-B8C7B9842733}" type="slidenum">
              <a:rPr lang="en-US" smtClean="0"/>
              <a:t>‹#›</a:t>
            </a:fld>
            <a:endParaRPr lang="en-US"/>
          </a:p>
        </p:txBody>
      </p:sp>
    </p:spTree>
    <p:extLst>
      <p:ext uri="{BB962C8B-B14F-4D97-AF65-F5344CB8AC3E}">
        <p14:creationId xmlns:p14="http://schemas.microsoft.com/office/powerpoint/2010/main" val="3592457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5889041-643C-4EBC-AEC7-E933F42EC343}" type="datetimeFigureOut">
              <a:rPr lang="en-US" smtClean="0"/>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71A45E-BDE8-4F37-8E35-B8C7B9842733}" type="slidenum">
              <a:rPr lang="en-US" smtClean="0"/>
              <a:t>‹#›</a:t>
            </a:fld>
            <a:endParaRPr lang="en-US"/>
          </a:p>
        </p:txBody>
      </p:sp>
    </p:spTree>
    <p:extLst>
      <p:ext uri="{BB962C8B-B14F-4D97-AF65-F5344CB8AC3E}">
        <p14:creationId xmlns:p14="http://schemas.microsoft.com/office/powerpoint/2010/main" val="1385004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5889041-643C-4EBC-AEC7-E933F42EC343}" type="datetimeFigureOut">
              <a:rPr lang="en-US" smtClean="0"/>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71A45E-BDE8-4F37-8E35-B8C7B9842733}" type="slidenum">
              <a:rPr lang="en-US" smtClean="0"/>
              <a:t>‹#›</a:t>
            </a:fld>
            <a:endParaRPr lang="en-US"/>
          </a:p>
        </p:txBody>
      </p:sp>
    </p:spTree>
    <p:extLst>
      <p:ext uri="{BB962C8B-B14F-4D97-AF65-F5344CB8AC3E}">
        <p14:creationId xmlns:p14="http://schemas.microsoft.com/office/powerpoint/2010/main" val="3785353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5889041-643C-4EBC-AEC7-E933F42EC343}" type="datetimeFigureOut">
              <a:rPr lang="en-US" smtClean="0"/>
              <a:t>1/26/2025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571A45E-BDE8-4F37-8E35-B8C7B9842733}" type="slidenum">
              <a:rPr lang="en-US" smtClean="0"/>
              <a:t>‹#›</a:t>
            </a:fld>
            <a:endParaRPr lang="en-US"/>
          </a:p>
        </p:txBody>
      </p:sp>
    </p:spTree>
    <p:extLst>
      <p:ext uri="{BB962C8B-B14F-4D97-AF65-F5344CB8AC3E}">
        <p14:creationId xmlns:p14="http://schemas.microsoft.com/office/powerpoint/2010/main" val="20199015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Sunni_Islam" TargetMode="External"/><Relationship Id="rId13" Type="http://schemas.openxmlformats.org/officeDocument/2006/relationships/hyperlink" Target="https://en.wikipedia.org/wiki/Shamsuddin_Ilyas_Shah" TargetMode="External"/><Relationship Id="rId3" Type="http://schemas.openxmlformats.org/officeDocument/2006/relationships/hyperlink" Target="https://en.wikipedia.org/wiki/Hindus" TargetMode="External"/><Relationship Id="rId7" Type="http://schemas.openxmlformats.org/officeDocument/2006/relationships/hyperlink" Target="https://en.wikipedia.org/wiki/Bakhtiyar_Khalji" TargetMode="External"/><Relationship Id="rId12" Type="http://schemas.openxmlformats.org/officeDocument/2006/relationships/hyperlink" Target="https://en.wikipedia.org/wiki/Sonargaon" TargetMode="External"/><Relationship Id="rId17" Type="http://schemas.microsoft.com/office/2007/relationships/hdphoto" Target="../media/hdphoto1.wdp"/><Relationship Id="rId2" Type="http://schemas.openxmlformats.org/officeDocument/2006/relationships/hyperlink" Target="https://en.wikipedia.org/wiki/Chalcolithic" TargetMode="Externa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en.wikipedia.org/wiki/Islam_in_Bangladesh" TargetMode="External"/><Relationship Id="rId11" Type="http://schemas.openxmlformats.org/officeDocument/2006/relationships/hyperlink" Target="https://en.wikipedia.org/wiki/Sultanate" TargetMode="External"/><Relationship Id="rId5" Type="http://schemas.openxmlformats.org/officeDocument/2006/relationships/hyperlink" Target="https://en.wikipedia.org/wiki/Bengal_region" TargetMode="External"/><Relationship Id="rId15" Type="http://schemas.openxmlformats.org/officeDocument/2006/relationships/hyperlink" Target="https://en.wikipedia.org/wiki/Mughal_Bengal" TargetMode="External"/><Relationship Id="rId10" Type="http://schemas.openxmlformats.org/officeDocument/2006/relationships/hyperlink" Target="https://en.wikipedia.org/wiki/Fakhruddin_Mubarak_Shah" TargetMode="External"/><Relationship Id="rId4" Type="http://schemas.openxmlformats.org/officeDocument/2006/relationships/hyperlink" Target="https://en.wikipedia.org/wiki/Buddhism" TargetMode="External"/><Relationship Id="rId9" Type="http://schemas.openxmlformats.org/officeDocument/2006/relationships/hyperlink" Target="https://en.wikipedia.org/wiki/Shah_Jalal" TargetMode="External"/><Relationship Id="rId14" Type="http://schemas.openxmlformats.org/officeDocument/2006/relationships/hyperlink" Target="https://en.wikipedia.org/wiki/Mughal_Empire"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Parliamentary_republic" TargetMode="External"/><Relationship Id="rId13" Type="http://schemas.openxmlformats.org/officeDocument/2006/relationships/hyperlink" Target="https://en.wikipedia.org/wiki/Judiciary_of_Bangladesh" TargetMode="External"/><Relationship Id="rId18" Type="http://schemas.openxmlformats.org/officeDocument/2006/relationships/hyperlink" Target="https://en.wikipedia.org/wiki/Cabinet_of_Bangladesh" TargetMode="External"/><Relationship Id="rId26" Type="http://schemas.openxmlformats.org/officeDocument/2006/relationships/hyperlink" Target="https://en.wikipedia.org/wiki/Bangladesh#cite_note-83" TargetMode="External"/><Relationship Id="rId3" Type="http://schemas.openxmlformats.org/officeDocument/2006/relationships/hyperlink" Target="https://en.wikipedia.org/wiki/Unitary_state" TargetMode="External"/><Relationship Id="rId21" Type="http://schemas.openxmlformats.org/officeDocument/2006/relationships/hyperlink" Target="https://en.wikipedia.org/wiki/President_of_Bangladesh" TargetMode="External"/><Relationship Id="rId7" Type="http://schemas.openxmlformats.org/officeDocument/2006/relationships/hyperlink" Target="https://en.wikipedia.org/wiki/Westminster_system" TargetMode="External"/><Relationship Id="rId12" Type="http://schemas.openxmlformats.org/officeDocument/2006/relationships/hyperlink" Target="https://en.wikipedia.org/wiki/Government_of_Bangladesh" TargetMode="External"/><Relationship Id="rId17" Type="http://schemas.openxmlformats.org/officeDocument/2006/relationships/hyperlink" Target="https://en.wikipedia.org/wiki/Head_of_government" TargetMode="External"/><Relationship Id="rId25" Type="http://schemas.openxmlformats.org/officeDocument/2006/relationships/hyperlink" Target="https://en.wikipedia.org/wiki/Chancellor" TargetMode="External"/><Relationship Id="rId2" Type="http://schemas.openxmlformats.org/officeDocument/2006/relationships/hyperlink" Target="https://en.wikipedia.org/wiki/Constitution_of_Bangladesh" TargetMode="External"/><Relationship Id="rId16" Type="http://schemas.openxmlformats.org/officeDocument/2006/relationships/hyperlink" Target="https://en.wikipedia.org/wiki/List_of_political_parties_in_Bangladesh" TargetMode="External"/><Relationship Id="rId20" Type="http://schemas.openxmlformats.org/officeDocument/2006/relationships/hyperlink" Target="https://en.wikipedia.org/wiki/Bangladesh_Civil_Service" TargetMode="External"/><Relationship Id="rId1" Type="http://schemas.openxmlformats.org/officeDocument/2006/relationships/slideLayout" Target="../slideLayouts/slideLayout1.xml"/><Relationship Id="rId6" Type="http://schemas.openxmlformats.org/officeDocument/2006/relationships/hyperlink" Target="https://en.wikipedia.org/wiki/Representative_democracy" TargetMode="External"/><Relationship Id="rId11" Type="http://schemas.openxmlformats.org/officeDocument/2006/relationships/hyperlink" Target="https://en.wikipedia.org/wiki/Bangladesh#cite_note-gov-81" TargetMode="External"/><Relationship Id="rId24" Type="http://schemas.openxmlformats.org/officeDocument/2006/relationships/hyperlink" Target="https://en.wikipedia.org/wiki/Bangladesh#cite_note-82" TargetMode="External"/><Relationship Id="rId5" Type="http://schemas.openxmlformats.org/officeDocument/2006/relationships/hyperlink" Target="https://en.wikipedia.org/wiki/De_jure" TargetMode="External"/><Relationship Id="rId15" Type="http://schemas.openxmlformats.org/officeDocument/2006/relationships/hyperlink" Target="https://en.wikipedia.org/wiki/Bangladesh_Nationalist_Party" TargetMode="External"/><Relationship Id="rId23" Type="http://schemas.openxmlformats.org/officeDocument/2006/relationships/hyperlink" Target="https://en.wikipedia.org/wiki/Bangladesh_Armed_Forces" TargetMode="External"/><Relationship Id="rId10" Type="http://schemas.openxmlformats.org/officeDocument/2006/relationships/hyperlink" Target="https://en.wikipedia.org/wiki/Universal_suffrage" TargetMode="External"/><Relationship Id="rId19" Type="http://schemas.openxmlformats.org/officeDocument/2006/relationships/hyperlink" Target="https://en.wikipedia.org/wiki/Minister_(government)" TargetMode="External"/><Relationship Id="rId4" Type="http://schemas.openxmlformats.org/officeDocument/2006/relationships/hyperlink" Target="https://en.wikipedia.org/wiki/Bangladesh#cite_note-gov2-79" TargetMode="External"/><Relationship Id="rId9" Type="http://schemas.openxmlformats.org/officeDocument/2006/relationships/hyperlink" Target="https://en.wikipedia.org/wiki/Bangladesh#cite_note-gov0-80" TargetMode="External"/><Relationship Id="rId14" Type="http://schemas.openxmlformats.org/officeDocument/2006/relationships/hyperlink" Target="https://en.wikipedia.org/wiki/Awami_League" TargetMode="External"/><Relationship Id="rId22" Type="http://schemas.openxmlformats.org/officeDocument/2006/relationships/hyperlink" Target="https://en.wikipedia.org/wiki/Head_of_state" TargetMode="External"/><Relationship Id="rId27" Type="http://schemas.openxmlformats.org/officeDocument/2006/relationships/image" Target="../media/image2.gif"/></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Bangladesh#cite_note-99" TargetMode="External"/><Relationship Id="rId13" Type="http://schemas.openxmlformats.org/officeDocument/2006/relationships/hyperlink" Target="https://en.wikipedia.org/wiki/South_Asian_Association_for_Regional_Cooperation" TargetMode="External"/><Relationship Id="rId18" Type="http://schemas.openxmlformats.org/officeDocument/2006/relationships/hyperlink" Target="https://en.wikipedia.org/wiki/D-8_Organization_for_Economic_Cooperation" TargetMode="External"/><Relationship Id="rId26" Type="http://schemas.openxmlformats.org/officeDocument/2006/relationships/image" Target="../media/image8.png"/><Relationship Id="rId3" Type="http://schemas.openxmlformats.org/officeDocument/2006/relationships/hyperlink" Target="https://en.wikipedia.org/wiki/Middle_power" TargetMode="External"/><Relationship Id="rId21" Type="http://schemas.openxmlformats.org/officeDocument/2006/relationships/hyperlink" Target="https://en.wikipedia.org/wiki/Rohingya_refugees_in_Bangladesh" TargetMode="External"/><Relationship Id="rId7" Type="http://schemas.openxmlformats.org/officeDocument/2006/relationships/hyperlink" Target="https://en.wikipedia.org/wiki/Bangladesh#cite_note-98" TargetMode="External"/><Relationship Id="rId12" Type="http://schemas.openxmlformats.org/officeDocument/2006/relationships/hyperlink" Target="https://en.wikipedia.org/wiki/Bangladesh#cite_note-102" TargetMode="External"/><Relationship Id="rId17" Type="http://schemas.openxmlformats.org/officeDocument/2006/relationships/hyperlink" Target="https://en.wikipedia.org/wiki/Bangladesh#cite_note-104" TargetMode="External"/><Relationship Id="rId25" Type="http://schemas.openxmlformats.org/officeDocument/2006/relationships/hyperlink" Target="https://en.wikipedia.org/wiki/Arakan" TargetMode="External"/><Relationship Id="rId2" Type="http://schemas.openxmlformats.org/officeDocument/2006/relationships/notesSlide" Target="../notesSlides/notesSlide3.xml"/><Relationship Id="rId16" Type="http://schemas.openxmlformats.org/officeDocument/2006/relationships/hyperlink" Target="https://en.wikipedia.org/wiki/Organisation_of_Islamic_Cooperation" TargetMode="External"/><Relationship Id="rId20" Type="http://schemas.openxmlformats.org/officeDocument/2006/relationships/hyperlink" Target="https://en.wikipedia.org/wiki/Bangladesh%E2%80%93Myanmar_relations" TargetMode="External"/><Relationship Id="rId1" Type="http://schemas.openxmlformats.org/officeDocument/2006/relationships/slideLayout" Target="../slideLayouts/slideLayout1.xml"/><Relationship Id="rId6" Type="http://schemas.openxmlformats.org/officeDocument/2006/relationships/hyperlink" Target="https://en.wikipedia.org/wiki/Indo-Pacific" TargetMode="External"/><Relationship Id="rId11" Type="http://schemas.openxmlformats.org/officeDocument/2006/relationships/hyperlink" Target="https://en.wikipedia.org/wiki/Bangladesh#cite_note-101" TargetMode="External"/><Relationship Id="rId24" Type="http://schemas.openxmlformats.org/officeDocument/2006/relationships/hyperlink" Target="https://en.wikipedia.org/wiki/Right_of_return" TargetMode="External"/><Relationship Id="rId5" Type="http://schemas.openxmlformats.org/officeDocument/2006/relationships/hyperlink" Target="https://en.wikipedia.org/wiki/Bangladesh#cite_note-97" TargetMode="External"/><Relationship Id="rId15" Type="http://schemas.openxmlformats.org/officeDocument/2006/relationships/hyperlink" Target="https://en.wikipedia.org/wiki/Bangladesh#cite_note-103" TargetMode="External"/><Relationship Id="rId23" Type="http://schemas.openxmlformats.org/officeDocument/2006/relationships/hyperlink" Target="https://en.wikipedia.org/wiki/International_reaction_to_the_2016%E2%80%9317_Rohingya_exodus" TargetMode="External"/><Relationship Id="rId10" Type="http://schemas.openxmlformats.org/officeDocument/2006/relationships/hyperlink" Target="https://en.wikipedia.org/wiki/Bangladesh#cite_note-100" TargetMode="External"/><Relationship Id="rId19" Type="http://schemas.openxmlformats.org/officeDocument/2006/relationships/hyperlink" Target="https://en.wikipedia.org/wiki/Bangladesh#cite_note-105" TargetMode="External"/><Relationship Id="rId4" Type="http://schemas.openxmlformats.org/officeDocument/2006/relationships/hyperlink" Target="https://en.wikipedia.org/wiki/Global_politics" TargetMode="External"/><Relationship Id="rId9" Type="http://schemas.openxmlformats.org/officeDocument/2006/relationships/hyperlink" Target="https://en.wikipedia.org/wiki/Commonwealth_of_Nations" TargetMode="External"/><Relationship Id="rId14" Type="http://schemas.openxmlformats.org/officeDocument/2006/relationships/hyperlink" Target="https://en.wikipedia.org/wiki/Indian_subcontinent" TargetMode="External"/><Relationship Id="rId22" Type="http://schemas.openxmlformats.org/officeDocument/2006/relationships/hyperlink" Target="https://en.wikipedia.org/wiki/Bangladesh#cite_note-RohingyaHRW-107" TargetMode="External"/><Relationship Id="rId27"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Developing_country" TargetMode="External"/><Relationship Id="rId13" Type="http://schemas.openxmlformats.org/officeDocument/2006/relationships/hyperlink" Target="https://en.wikipedia.org/wiki/Bangladesh#cite_note-172" TargetMode="External"/><Relationship Id="rId18" Type="http://schemas.openxmlformats.org/officeDocument/2006/relationships/hyperlink" Target="https://en.wikipedia.org/wiki/List_of_countries_by_foreign_exchange_reserves" TargetMode="External"/><Relationship Id="rId26" Type="http://schemas.openxmlformats.org/officeDocument/2006/relationships/hyperlink" Target="https://en.wikipedia.org/wiki/Electronics_industry_in_Bangladesh" TargetMode="External"/><Relationship Id="rId3" Type="http://schemas.openxmlformats.org/officeDocument/2006/relationships/hyperlink" Target="https://en.wikipedia.org/wiki/List_of_countries_by_GNI_(nominal)_per_capita#Lower-middle-income_group" TargetMode="External"/><Relationship Id="rId21" Type="http://schemas.openxmlformats.org/officeDocument/2006/relationships/hyperlink" Target="https://en.wikipedia.org/wiki/Bangladesh#cite_note-175" TargetMode="External"/><Relationship Id="rId7" Type="http://schemas.openxmlformats.org/officeDocument/2006/relationships/hyperlink" Target="https://en.wikipedia.org/wiki/Bangladesh#cite_note-171" TargetMode="External"/><Relationship Id="rId12" Type="http://schemas.openxmlformats.org/officeDocument/2006/relationships/hyperlink" Target="https://en.wikipedia.org/wiki/Labor_force" TargetMode="External"/><Relationship Id="rId17" Type="http://schemas.openxmlformats.org/officeDocument/2006/relationships/hyperlink" Target="https://en.wikipedia.org/wiki/Bangladesh#cite_note-174" TargetMode="External"/><Relationship Id="rId25" Type="http://schemas.openxmlformats.org/officeDocument/2006/relationships/hyperlink" Target="https://en.wikipedia.org/wiki/Steel_industry_in_Bangladesh" TargetMode="External"/><Relationship Id="rId2" Type="http://schemas.openxmlformats.org/officeDocument/2006/relationships/notesSlide" Target="../notesSlides/notesSlide4.xml"/><Relationship Id="rId16" Type="http://schemas.openxmlformats.org/officeDocument/2006/relationships/hyperlink" Target="https://en.wikipedia.org/wiki/Foreign_exchange_reserves" TargetMode="External"/><Relationship Id="rId20" Type="http://schemas.openxmlformats.org/officeDocument/2006/relationships/hyperlink" Target="https://en.wikipedia.org/wiki/Remittance_to_Bangladesh" TargetMode="External"/><Relationship Id="rId29" Type="http://schemas.openxmlformats.org/officeDocument/2006/relationships/hyperlink" Target="https://en.wikipedia.org/wiki/China" TargetMode="External"/><Relationship Id="rId1" Type="http://schemas.openxmlformats.org/officeDocument/2006/relationships/slideLayout" Target="../slideLayouts/slideLayout1.xml"/><Relationship Id="rId6" Type="http://schemas.openxmlformats.org/officeDocument/2006/relationships/hyperlink" Target="https://en.wikipedia.org/wiki/Bangladesh#cite_note-170" TargetMode="External"/><Relationship Id="rId11" Type="http://schemas.openxmlformats.org/officeDocument/2006/relationships/hyperlink" Target="https://en.wikipedia.org/wiki/Purchasing_power_parity" TargetMode="External"/><Relationship Id="rId24" Type="http://schemas.openxmlformats.org/officeDocument/2006/relationships/hyperlink" Target="https://en.wikipedia.org/wiki/Pharmaceutical_industry_in_Bangladesh" TargetMode="External"/><Relationship Id="rId5" Type="http://schemas.openxmlformats.org/officeDocument/2006/relationships/hyperlink" Target="https://en.wikipedia.org/wiki/List_of_countries_by_real_GDP_growth_rate" TargetMode="External"/><Relationship Id="rId15" Type="http://schemas.openxmlformats.org/officeDocument/2006/relationships/hyperlink" Target="https://en.wikipedia.org/wiki/Bangladesh#cite_note-173" TargetMode="External"/><Relationship Id="rId23" Type="http://schemas.openxmlformats.org/officeDocument/2006/relationships/hyperlink" Target="https://en.wikipedia.org/wiki/Shipbuilding_in_Bangladesh" TargetMode="External"/><Relationship Id="rId28" Type="http://schemas.openxmlformats.org/officeDocument/2006/relationships/hyperlink" Target="https://en.wikipedia.org/wiki/Bangladesh#cite_note-185" TargetMode="External"/><Relationship Id="rId10" Type="http://schemas.openxmlformats.org/officeDocument/2006/relationships/hyperlink" Target="https://en.wikipedia.org/wiki/List_of_countries_by_GDP_(PPP)" TargetMode="External"/><Relationship Id="rId19" Type="http://schemas.openxmlformats.org/officeDocument/2006/relationships/hyperlink" Target="https://en.wikipedia.org/wiki/Bangladeshi_diaspora" TargetMode="External"/><Relationship Id="rId31" Type="http://schemas.openxmlformats.org/officeDocument/2006/relationships/hyperlink" Target="https://en.wikipedia.org/wiki/Bangladesh#cite_note-186" TargetMode="External"/><Relationship Id="rId4" Type="http://schemas.openxmlformats.org/officeDocument/2006/relationships/hyperlink" Target="https://en.wikipedia.org/wiki/Mixed_economy" TargetMode="External"/><Relationship Id="rId9" Type="http://schemas.openxmlformats.org/officeDocument/2006/relationships/hyperlink" Target="https://en.wikipedia.org/wiki/List_of_countries_by_GDP_(nominal)" TargetMode="External"/><Relationship Id="rId14" Type="http://schemas.openxmlformats.org/officeDocument/2006/relationships/hyperlink" Target="https://en.wikipedia.org/wiki/List_of_countries_by_labour_force" TargetMode="External"/><Relationship Id="rId22" Type="http://schemas.openxmlformats.org/officeDocument/2006/relationships/hyperlink" Target="https://en.wikipedia.org/wiki/Bangladeshi_taka" TargetMode="External"/><Relationship Id="rId27" Type="http://schemas.openxmlformats.org/officeDocument/2006/relationships/hyperlink" Target="https://en.wikipedia.org/wiki/Leather_industry_in_Bangladesh" TargetMode="External"/><Relationship Id="rId30" Type="http://schemas.openxmlformats.org/officeDocument/2006/relationships/hyperlink" Target="https://en.wikipedia.org/wiki/List_of_the_largest_trading_partners_of_Bangladesh"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Bengali_dialects" TargetMode="External"/><Relationship Id="rId13" Type="http://schemas.openxmlformats.org/officeDocument/2006/relationships/hyperlink" Target="https://en.wikipedia.org/wiki/Noakhali_language" TargetMode="External"/><Relationship Id="rId18" Type="http://schemas.openxmlformats.org/officeDocument/2006/relationships/hyperlink" Target="https://en.wikipedia.org/wiki/Sylhet_Division" TargetMode="External"/><Relationship Id="rId3" Type="http://schemas.openxmlformats.org/officeDocument/2006/relationships/hyperlink" Target="https://en.wikipedia.org/wiki/Bengali_language" TargetMode="External"/><Relationship Id="rId21" Type="http://schemas.openxmlformats.org/officeDocument/2006/relationships/hyperlink" Target="https://en.wikipedia.org/wiki/List_of_universities_in_Bangladesh" TargetMode="External"/><Relationship Id="rId7" Type="http://schemas.openxmlformats.org/officeDocument/2006/relationships/hyperlink" Target="https://en.wikipedia.org/wiki/Dialect_continuum" TargetMode="External"/><Relationship Id="rId12" Type="http://schemas.openxmlformats.org/officeDocument/2006/relationships/hyperlink" Target="https://en.wikipedia.org/wiki/Bangladesh#cite_note-228" TargetMode="External"/><Relationship Id="rId17" Type="http://schemas.openxmlformats.org/officeDocument/2006/relationships/hyperlink" Target="https://en.wikipedia.org/wiki/Sylheti_language" TargetMode="External"/><Relationship Id="rId2" Type="http://schemas.openxmlformats.org/officeDocument/2006/relationships/notesSlide" Target="../notesSlides/notesSlide5.xml"/><Relationship Id="rId16" Type="http://schemas.openxmlformats.org/officeDocument/2006/relationships/hyperlink" Target="https://en.wikipedia.org/wiki/Bangladesh#cite_note-230" TargetMode="External"/><Relationship Id="rId20" Type="http://schemas.openxmlformats.org/officeDocument/2006/relationships/hyperlink" Target="https://en.wikipedia.org/wiki/List_of_colleges_in_Bangladesh" TargetMode="External"/><Relationship Id="rId1" Type="http://schemas.openxmlformats.org/officeDocument/2006/relationships/slideLayout" Target="../slideLayouts/slideLayout1.xml"/><Relationship Id="rId6" Type="http://schemas.openxmlformats.org/officeDocument/2006/relationships/hyperlink" Target="https://en.wikipedia.org/wiki/Bangladesh#cite_note-LOG-226" TargetMode="External"/><Relationship Id="rId11" Type="http://schemas.openxmlformats.org/officeDocument/2006/relationships/hyperlink" Target="https://en.wikipedia.org/wiki/Chittagonian_language" TargetMode="External"/><Relationship Id="rId5" Type="http://schemas.openxmlformats.org/officeDocument/2006/relationships/hyperlink" Target="https://en.wikipedia.org/wiki/Bangladesh#cite_note-225" TargetMode="External"/><Relationship Id="rId15" Type="http://schemas.openxmlformats.org/officeDocument/2006/relationships/hyperlink" Target="https://en.wikipedia.org/wiki/Bangladesh#cite_note-229" TargetMode="External"/><Relationship Id="rId10" Type="http://schemas.openxmlformats.org/officeDocument/2006/relationships/hyperlink" Target="https://en.wikipedia.org/wiki/Bangladesh#cite_note-227" TargetMode="External"/><Relationship Id="rId19" Type="http://schemas.openxmlformats.org/officeDocument/2006/relationships/hyperlink" Target="https://en.wikipedia.org/wiki/List_of_schools_in_Bangladesh" TargetMode="External"/><Relationship Id="rId4" Type="http://schemas.openxmlformats.org/officeDocument/2006/relationships/hyperlink" Target="https://en.wikipedia.org/wiki/First_language" TargetMode="External"/><Relationship Id="rId9" Type="http://schemas.openxmlformats.org/officeDocument/2006/relationships/hyperlink" Target="https://en.wikipedia.org/wiki/Diglossia" TargetMode="External"/><Relationship Id="rId14" Type="http://schemas.openxmlformats.org/officeDocument/2006/relationships/hyperlink" Target="https://en.wikipedia.org/wiki/Noakhali_District" TargetMode="External"/><Relationship Id="rId22" Type="http://schemas.openxmlformats.org/officeDocument/2006/relationships/hyperlink" Target="https://en.wikipedia.org/wiki/Bangladesh#cite_note-23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12C6CF-F97D-2D39-84B7-00093A1572B2}"/>
              </a:ext>
            </a:extLst>
          </p:cNvPr>
          <p:cNvSpPr/>
          <p:nvPr/>
        </p:nvSpPr>
        <p:spPr>
          <a:xfrm>
            <a:off x="0" y="0"/>
            <a:ext cx="12328071" cy="685799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8D92D1C-1A81-BE99-2821-D672FC23B9B9}"/>
              </a:ext>
            </a:extLst>
          </p:cNvPr>
          <p:cNvSpPr txBox="1"/>
          <p:nvPr/>
        </p:nvSpPr>
        <p:spPr>
          <a:xfrm>
            <a:off x="3314700" y="2295525"/>
            <a:ext cx="5562600" cy="1754326"/>
          </a:xfrm>
          <a:prstGeom prst="rect">
            <a:avLst/>
          </a:prstGeom>
          <a:noFill/>
        </p:spPr>
        <p:txBody>
          <a:bodyPr wrap="square" rtlCol="0">
            <a:spAutoFit/>
          </a:bodyPr>
          <a:lstStyle/>
          <a:p>
            <a:pPr algn="ctr"/>
            <a:r>
              <a:rPr lang="en-US" sz="5400" dirty="0">
                <a:solidFill>
                  <a:schemeClr val="accent6">
                    <a:lumMod val="60000"/>
                    <a:lumOff val="40000"/>
                  </a:schemeClr>
                </a:solidFill>
                <a:latin typeface="Bradley Hand ITC" panose="03070402050302030203" pitchFamily="66" charset="0"/>
              </a:rPr>
              <a:t> </a:t>
            </a:r>
            <a:r>
              <a:rPr lang="en-US" sz="5400" b="1" i="1" dirty="0">
                <a:solidFill>
                  <a:schemeClr val="accent6">
                    <a:lumMod val="40000"/>
                    <a:lumOff val="60000"/>
                  </a:schemeClr>
                </a:solidFill>
                <a:latin typeface="Times New Roman" panose="02020603050405020304" pitchFamily="18" charset="0"/>
                <a:cs typeface="Times New Roman" panose="02020603050405020304" pitchFamily="18" charset="0"/>
              </a:rPr>
              <a:t>Presentation on </a:t>
            </a:r>
            <a:r>
              <a:rPr lang="en-US" sz="5400" b="1" dirty="0">
                <a:solidFill>
                  <a:schemeClr val="accent6">
                    <a:lumMod val="40000"/>
                    <a:lumOff val="60000"/>
                  </a:schemeClr>
                </a:solidFill>
                <a:latin typeface="Amasis MT Pro Medium" panose="02040604050005020304" pitchFamily="18" charset="0"/>
              </a:rPr>
              <a:t>Bangladesh</a:t>
            </a:r>
          </a:p>
        </p:txBody>
      </p:sp>
    </p:spTree>
    <p:extLst>
      <p:ext uri="{BB962C8B-B14F-4D97-AF65-F5344CB8AC3E}">
        <p14:creationId xmlns:p14="http://schemas.microsoft.com/office/powerpoint/2010/main" val="307338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B0C14F66-BCA3-F27B-DF3A-6E20BDC7CCC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DB26D6B-E45B-280C-59D8-80DA0071781E}"/>
              </a:ext>
            </a:extLst>
          </p:cNvPr>
          <p:cNvSpPr/>
          <p:nvPr/>
        </p:nvSpPr>
        <p:spPr>
          <a:xfrm>
            <a:off x="0" y="0"/>
            <a:ext cx="12192000" cy="685800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i="1" dirty="0">
                <a:solidFill>
                  <a:schemeClr val="accent1">
                    <a:lumMod val="20000"/>
                    <a:lumOff val="80000"/>
                  </a:schemeClr>
                </a:solidFill>
                <a:latin typeface="Times New Roman" panose="02020603050405020304" pitchFamily="18" charset="0"/>
                <a:cs typeface="Times New Roman" panose="02020603050405020304" pitchFamily="18" charset="0"/>
              </a:rPr>
              <a:t>The End</a:t>
            </a:r>
          </a:p>
        </p:txBody>
      </p:sp>
    </p:spTree>
    <p:extLst>
      <p:ext uri="{BB962C8B-B14F-4D97-AF65-F5344CB8AC3E}">
        <p14:creationId xmlns:p14="http://schemas.microsoft.com/office/powerpoint/2010/main" val="228576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84A608BD-2DEB-D429-C3B9-7DD085208E8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E6480A9-A6DE-703F-463B-F053078854B2}"/>
              </a:ext>
            </a:extLst>
          </p:cNvPr>
          <p:cNvSpPr/>
          <p:nvPr/>
        </p:nvSpPr>
        <p:spPr>
          <a:xfrm>
            <a:off x="0" y="0"/>
            <a:ext cx="12192000" cy="685800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550ED65-AB2E-F56A-D928-041ED8B8B128}"/>
              </a:ext>
            </a:extLst>
          </p:cNvPr>
          <p:cNvSpPr txBox="1"/>
          <p:nvPr/>
        </p:nvSpPr>
        <p:spPr>
          <a:xfrm>
            <a:off x="674543" y="823093"/>
            <a:ext cx="1887682" cy="461665"/>
          </a:xfrm>
          <a:prstGeom prst="rect">
            <a:avLst/>
          </a:prstGeom>
          <a:noFill/>
        </p:spPr>
        <p:txBody>
          <a:bodyPr wrap="square" rtlCol="0">
            <a:spAutoFit/>
          </a:bodyPr>
          <a:lstStyle/>
          <a:p>
            <a:r>
              <a:rPr lang="en-US" sz="2400" b="1" dirty="0">
                <a:solidFill>
                  <a:schemeClr val="accent6">
                    <a:lumMod val="60000"/>
                    <a:lumOff val="40000"/>
                  </a:schemeClr>
                </a:solidFill>
              </a:rPr>
              <a:t>History</a:t>
            </a:r>
          </a:p>
        </p:txBody>
      </p:sp>
      <p:sp>
        <p:nvSpPr>
          <p:cNvPr id="6" name="TextBox 5">
            <a:extLst>
              <a:ext uri="{FF2B5EF4-FFF2-40B4-BE49-F238E27FC236}">
                <a16:creationId xmlns:a16="http://schemas.microsoft.com/office/drawing/2014/main" id="{494DC3E8-31B4-04B9-8EE1-448D43CC739A}"/>
              </a:ext>
            </a:extLst>
          </p:cNvPr>
          <p:cNvSpPr txBox="1"/>
          <p:nvPr/>
        </p:nvSpPr>
        <p:spPr>
          <a:xfrm>
            <a:off x="714993" y="1558719"/>
            <a:ext cx="5345257" cy="4213141"/>
          </a:xfrm>
          <a:prstGeom prst="rect">
            <a:avLst/>
          </a:prstGeom>
          <a:noFill/>
        </p:spPr>
        <p:txBody>
          <a:bodyPr wrap="square" rtlCol="0">
            <a:spAutoFit/>
          </a:bodyPr>
          <a:lstStyle/>
          <a:p>
            <a:pPr algn="just">
              <a:lnSpc>
                <a:spcPct val="150000"/>
              </a:lnSpc>
            </a:pPr>
            <a:r>
              <a:rPr lang="en-US" sz="1200" b="0" i="0" dirty="0">
                <a:solidFill>
                  <a:schemeClr val="bg1"/>
                </a:solidFill>
                <a:effectLst/>
                <a:latin typeface="Arial" panose="020B0604020202020204" pitchFamily="34" charset="0"/>
              </a:rPr>
              <a:t>The history of Bangladesh dates back over four millennia to the </a:t>
            </a:r>
            <a:r>
              <a:rPr lang="en-US" sz="1200" b="0" i="0" strike="noStrike" dirty="0">
                <a:solidFill>
                  <a:schemeClr val="bg1"/>
                </a:solidFill>
                <a:effectLst/>
                <a:latin typeface="Arial" panose="020B0604020202020204" pitchFamily="34" charset="0"/>
                <a:hlinkClick r:id="rId2" tooltip="Chalcolithic">
                  <a:extLst>
                    <a:ext uri="{A12FA001-AC4F-418D-AE19-62706E023703}">
                      <ahyp:hlinkClr xmlns="" xmlns:ahyp="http://schemas.microsoft.com/office/drawing/2018/hyperlinkcolor" val="tx"/>
                    </a:ext>
                  </a:extLst>
                </a:hlinkClick>
              </a:rPr>
              <a:t>Chalcolithic</a:t>
            </a:r>
            <a:r>
              <a:rPr lang="en-US" sz="1200" b="0" i="0" dirty="0">
                <a:solidFill>
                  <a:schemeClr val="bg1"/>
                </a:solidFill>
                <a:effectLst/>
                <a:latin typeface="Arial" panose="020B0604020202020204" pitchFamily="34" charset="0"/>
              </a:rPr>
              <a:t> period. The region's early history was characterized by a succession of </a:t>
            </a:r>
            <a:r>
              <a:rPr lang="en-US" sz="1200" b="0" i="0" strike="noStrike" dirty="0">
                <a:solidFill>
                  <a:schemeClr val="bg1"/>
                </a:solidFill>
                <a:effectLst/>
                <a:latin typeface="Arial" panose="020B0604020202020204" pitchFamily="34" charset="0"/>
                <a:hlinkClick r:id="rId3" tooltip="Hindus">
                  <a:extLst>
                    <a:ext uri="{A12FA001-AC4F-418D-AE19-62706E023703}">
                      <ahyp:hlinkClr xmlns="" xmlns:ahyp="http://schemas.microsoft.com/office/drawing/2018/hyperlinkcolor" val="tx"/>
                    </a:ext>
                  </a:extLst>
                </a:hlinkClick>
              </a:rPr>
              <a:t>Hindu</a:t>
            </a:r>
            <a:r>
              <a:rPr lang="en-US" sz="1200" b="0" i="0" dirty="0">
                <a:solidFill>
                  <a:schemeClr val="bg1"/>
                </a:solidFill>
                <a:effectLst/>
                <a:latin typeface="Arial" panose="020B0604020202020204" pitchFamily="34" charset="0"/>
              </a:rPr>
              <a:t> and </a:t>
            </a:r>
            <a:r>
              <a:rPr lang="en-US" sz="1200" b="0" i="0" strike="noStrike" dirty="0">
                <a:solidFill>
                  <a:schemeClr val="bg1"/>
                </a:solidFill>
                <a:effectLst/>
                <a:latin typeface="Arial" panose="020B0604020202020204" pitchFamily="34" charset="0"/>
                <a:hlinkClick r:id="rId4" tooltip="Buddhism">
                  <a:extLst>
                    <a:ext uri="{A12FA001-AC4F-418D-AE19-62706E023703}">
                      <ahyp:hlinkClr xmlns="" xmlns:ahyp="http://schemas.microsoft.com/office/drawing/2018/hyperlinkcolor" val="tx"/>
                    </a:ext>
                  </a:extLst>
                </a:hlinkClick>
              </a:rPr>
              <a:t>Buddhist</a:t>
            </a:r>
            <a:r>
              <a:rPr lang="en-US" sz="1200" b="0" i="0" dirty="0">
                <a:solidFill>
                  <a:schemeClr val="bg1"/>
                </a:solidFill>
                <a:effectLst/>
                <a:latin typeface="Arial" panose="020B0604020202020204" pitchFamily="34" charset="0"/>
              </a:rPr>
              <a:t> kingdoms and empires that fought for control over the </a:t>
            </a:r>
            <a:r>
              <a:rPr lang="en-US" sz="1200" b="0" i="0" strike="noStrike" dirty="0">
                <a:solidFill>
                  <a:schemeClr val="bg1"/>
                </a:solidFill>
                <a:effectLst/>
                <a:latin typeface="Arial" panose="020B0604020202020204" pitchFamily="34" charset="0"/>
                <a:hlinkClick r:id="rId5" tooltip="Bengal region">
                  <a:extLst>
                    <a:ext uri="{A12FA001-AC4F-418D-AE19-62706E023703}">
                      <ahyp:hlinkClr xmlns="" xmlns:ahyp="http://schemas.microsoft.com/office/drawing/2018/hyperlinkcolor" val="tx"/>
                    </a:ext>
                  </a:extLst>
                </a:hlinkClick>
              </a:rPr>
              <a:t>Bengal region</a:t>
            </a:r>
            <a:r>
              <a:rPr lang="en-US" sz="1200" b="0" i="0" dirty="0">
                <a:solidFill>
                  <a:schemeClr val="bg1"/>
                </a:solidFill>
                <a:effectLst/>
                <a:latin typeface="Arial" panose="020B0604020202020204" pitchFamily="34" charset="0"/>
              </a:rPr>
              <a:t>. </a:t>
            </a:r>
            <a:r>
              <a:rPr lang="en-US" sz="1200" b="0" i="0" strike="noStrike" dirty="0">
                <a:solidFill>
                  <a:schemeClr val="bg1"/>
                </a:solidFill>
                <a:effectLst/>
                <a:latin typeface="Arial" panose="020B0604020202020204" pitchFamily="34" charset="0"/>
                <a:hlinkClick r:id="rId6" tooltip="Islam in Bangladesh">
                  <a:extLst>
                    <a:ext uri="{A12FA001-AC4F-418D-AE19-62706E023703}">
                      <ahyp:hlinkClr xmlns="" xmlns:ahyp="http://schemas.microsoft.com/office/drawing/2018/hyperlinkcolor" val="tx"/>
                    </a:ext>
                  </a:extLst>
                </a:hlinkClick>
              </a:rPr>
              <a:t>Islam</a:t>
            </a:r>
            <a:r>
              <a:rPr lang="en-US" sz="1200" b="0" i="0" dirty="0">
                <a:solidFill>
                  <a:schemeClr val="bg1"/>
                </a:solidFill>
                <a:effectLst/>
                <a:latin typeface="Arial" panose="020B0604020202020204" pitchFamily="34" charset="0"/>
              </a:rPr>
              <a:t> arrived in the 8th century and gradually became dominant from the early 13th century with the conquests led by </a:t>
            </a:r>
            <a:r>
              <a:rPr lang="en-US" sz="1200" b="0" i="0" strike="noStrike" dirty="0">
                <a:solidFill>
                  <a:schemeClr val="bg1"/>
                </a:solidFill>
                <a:effectLst/>
                <a:latin typeface="Arial" panose="020B0604020202020204" pitchFamily="34" charset="0"/>
                <a:hlinkClick r:id="rId7" tooltip="Bakhtiyar Khalji">
                  <a:extLst>
                    <a:ext uri="{A12FA001-AC4F-418D-AE19-62706E023703}">
                      <ahyp:hlinkClr xmlns="" xmlns:ahyp="http://schemas.microsoft.com/office/drawing/2018/hyperlinkcolor" val="tx"/>
                    </a:ext>
                  </a:extLst>
                </a:hlinkClick>
              </a:rPr>
              <a:t>Bakhtiyar Khalji</a:t>
            </a:r>
            <a:r>
              <a:rPr lang="en-US" sz="1200" b="0" i="0" dirty="0">
                <a:solidFill>
                  <a:schemeClr val="bg1"/>
                </a:solidFill>
                <a:effectLst/>
                <a:latin typeface="Arial" panose="020B0604020202020204" pitchFamily="34" charset="0"/>
              </a:rPr>
              <a:t> in 1204 and the activities of </a:t>
            </a:r>
            <a:r>
              <a:rPr lang="en-US" sz="1200" b="0" i="0" strike="noStrike" dirty="0">
                <a:solidFill>
                  <a:schemeClr val="bg1"/>
                </a:solidFill>
                <a:effectLst/>
                <a:latin typeface="Arial" panose="020B0604020202020204" pitchFamily="34" charset="0"/>
                <a:hlinkClick r:id="rId8" tooltip="Sunni Islam">
                  <a:extLst>
                    <a:ext uri="{A12FA001-AC4F-418D-AE19-62706E023703}">
                      <ahyp:hlinkClr xmlns="" xmlns:ahyp="http://schemas.microsoft.com/office/drawing/2018/hyperlinkcolor" val="tx"/>
                    </a:ext>
                  </a:extLst>
                </a:hlinkClick>
              </a:rPr>
              <a:t>Sunni</a:t>
            </a:r>
            <a:r>
              <a:rPr lang="en-US" sz="1200" b="0" i="0" dirty="0">
                <a:solidFill>
                  <a:schemeClr val="bg1"/>
                </a:solidFill>
                <a:effectLst/>
                <a:latin typeface="Arial" panose="020B0604020202020204" pitchFamily="34" charset="0"/>
              </a:rPr>
              <a:t> missionaries like </a:t>
            </a:r>
            <a:r>
              <a:rPr lang="en-US" sz="1200" b="0" i="0" strike="noStrike" dirty="0">
                <a:solidFill>
                  <a:schemeClr val="bg1"/>
                </a:solidFill>
                <a:effectLst/>
                <a:latin typeface="Arial" panose="020B0604020202020204" pitchFamily="34" charset="0"/>
                <a:hlinkClick r:id="rId9" tooltip="Shah Jalal">
                  <a:extLst>
                    <a:ext uri="{A12FA001-AC4F-418D-AE19-62706E023703}">
                      <ahyp:hlinkClr xmlns="" xmlns:ahyp="http://schemas.microsoft.com/office/drawing/2018/hyperlinkcolor" val="tx"/>
                    </a:ext>
                  </a:extLst>
                </a:hlinkClick>
              </a:rPr>
              <a:t>Shah Jalal</a:t>
            </a:r>
            <a:r>
              <a:rPr lang="en-US" sz="1200" b="0" i="0" dirty="0">
                <a:solidFill>
                  <a:schemeClr val="bg1"/>
                </a:solidFill>
                <a:effectLst/>
                <a:latin typeface="Arial" panose="020B0604020202020204" pitchFamily="34" charset="0"/>
              </a:rPr>
              <a:t>. Muslim rulers promoted the spread of Islam by building mosques across the region. In 1338 </a:t>
            </a:r>
            <a:r>
              <a:rPr lang="en-US" sz="1200" b="0" i="0" strike="noStrike" dirty="0">
                <a:solidFill>
                  <a:schemeClr val="bg1"/>
                </a:solidFill>
                <a:effectLst/>
                <a:latin typeface="Arial" panose="020B0604020202020204" pitchFamily="34" charset="0"/>
                <a:hlinkClick r:id="rId10" tooltip="Fakhruddin Mubarak Shah">
                  <a:extLst>
                    <a:ext uri="{A12FA001-AC4F-418D-AE19-62706E023703}">
                      <ahyp:hlinkClr xmlns="" xmlns:ahyp="http://schemas.microsoft.com/office/drawing/2018/hyperlinkcolor" val="tx"/>
                    </a:ext>
                  </a:extLst>
                </a:hlinkClick>
              </a:rPr>
              <a:t>Fakhruddin Mubarak Shah</a:t>
            </a:r>
            <a:r>
              <a:rPr lang="en-US" sz="1200" b="0" i="0" dirty="0">
                <a:solidFill>
                  <a:schemeClr val="bg1"/>
                </a:solidFill>
                <a:effectLst/>
                <a:latin typeface="Arial" panose="020B0604020202020204" pitchFamily="34" charset="0"/>
              </a:rPr>
              <a:t> established independent </a:t>
            </a:r>
            <a:r>
              <a:rPr lang="en-US" sz="1200" b="0" i="0" strike="noStrike" dirty="0">
                <a:solidFill>
                  <a:schemeClr val="bg1"/>
                </a:solidFill>
                <a:effectLst/>
                <a:latin typeface="Arial" panose="020B0604020202020204" pitchFamily="34" charset="0"/>
                <a:hlinkClick r:id="rId11" tooltip="Sultanate">
                  <a:extLst>
                    <a:ext uri="{A12FA001-AC4F-418D-AE19-62706E023703}">
                      <ahyp:hlinkClr xmlns="" xmlns:ahyp="http://schemas.microsoft.com/office/drawing/2018/hyperlinkcolor" val="tx"/>
                    </a:ext>
                  </a:extLst>
                </a:hlinkClick>
              </a:rPr>
              <a:t>sultanate</a:t>
            </a:r>
            <a:r>
              <a:rPr lang="en-US" sz="1200" b="0" i="0" dirty="0">
                <a:solidFill>
                  <a:schemeClr val="bg1"/>
                </a:solidFill>
                <a:effectLst/>
                <a:latin typeface="Arial" panose="020B0604020202020204" pitchFamily="34" charset="0"/>
              </a:rPr>
              <a:t> in Bengal, establishing the capital at </a:t>
            </a:r>
            <a:r>
              <a:rPr lang="en-US" sz="1200" b="0" i="0" strike="noStrike" dirty="0">
                <a:solidFill>
                  <a:schemeClr val="bg1"/>
                </a:solidFill>
                <a:effectLst/>
                <a:latin typeface="Arial" panose="020B0604020202020204" pitchFamily="34" charset="0"/>
                <a:hlinkClick r:id="rId12" tooltip="Sonargaon">
                  <a:extLst>
                    <a:ext uri="{A12FA001-AC4F-418D-AE19-62706E023703}">
                      <ahyp:hlinkClr xmlns="" xmlns:ahyp="http://schemas.microsoft.com/office/drawing/2018/hyperlinkcolor" val="tx"/>
                    </a:ext>
                  </a:extLst>
                </a:hlinkClick>
              </a:rPr>
              <a:t>Sonargaon</a:t>
            </a:r>
            <a:r>
              <a:rPr lang="en-US" sz="1200" b="0" i="0" dirty="0">
                <a:solidFill>
                  <a:schemeClr val="bg1"/>
                </a:solidFill>
                <a:effectLst/>
                <a:latin typeface="Arial" panose="020B0604020202020204" pitchFamily="34" charset="0"/>
              </a:rPr>
              <a:t> and founded an individual currency. The Bengal Sultanate expanded under rulers like </a:t>
            </a:r>
            <a:r>
              <a:rPr lang="en-US" sz="1200" b="0" i="0" strike="noStrike" dirty="0">
                <a:solidFill>
                  <a:schemeClr val="bg1"/>
                </a:solidFill>
                <a:effectLst/>
                <a:latin typeface="Arial" panose="020B0604020202020204" pitchFamily="34" charset="0"/>
                <a:hlinkClick r:id="rId13" tooltip="Shamsuddin Ilyas Shah">
                  <a:extLst>
                    <a:ext uri="{A12FA001-AC4F-418D-AE19-62706E023703}">
                      <ahyp:hlinkClr xmlns="" xmlns:ahyp="http://schemas.microsoft.com/office/drawing/2018/hyperlinkcolor" val="tx"/>
                    </a:ext>
                  </a:extLst>
                </a:hlinkClick>
              </a:rPr>
              <a:t>Shamsuddin Ilyas Shah</a:t>
            </a:r>
            <a:r>
              <a:rPr lang="en-US" sz="1200" b="0" i="0" dirty="0">
                <a:solidFill>
                  <a:schemeClr val="bg1"/>
                </a:solidFill>
                <a:effectLst/>
                <a:latin typeface="Arial" panose="020B0604020202020204" pitchFamily="34" charset="0"/>
              </a:rPr>
              <a:t>, leading to economic prosperity and military dominance, with Bengal being referred to by Europeans as the richest country to trade with. The region later became a part of the </a:t>
            </a:r>
            <a:r>
              <a:rPr lang="en-US" sz="1200" b="0" i="0" strike="noStrike" dirty="0">
                <a:solidFill>
                  <a:schemeClr val="bg1"/>
                </a:solidFill>
                <a:effectLst/>
                <a:latin typeface="Arial" panose="020B0604020202020204" pitchFamily="34" charset="0"/>
                <a:hlinkClick r:id="rId14" tooltip="Mughal Empire">
                  <a:extLst>
                    <a:ext uri="{A12FA001-AC4F-418D-AE19-62706E023703}">
                      <ahyp:hlinkClr xmlns="" xmlns:ahyp="http://schemas.microsoft.com/office/drawing/2018/hyperlinkcolor" val="tx"/>
                    </a:ext>
                  </a:extLst>
                </a:hlinkClick>
              </a:rPr>
              <a:t>Mughal Empire</a:t>
            </a:r>
            <a:r>
              <a:rPr lang="en-US" sz="1200" b="0" i="0" dirty="0">
                <a:solidFill>
                  <a:schemeClr val="bg1"/>
                </a:solidFill>
                <a:effectLst/>
                <a:latin typeface="Arial" panose="020B0604020202020204" pitchFamily="34" charset="0"/>
              </a:rPr>
              <a:t>. By the 18th century, </a:t>
            </a:r>
            <a:r>
              <a:rPr lang="en-US" sz="1200" b="0" i="0" strike="noStrike" dirty="0">
                <a:solidFill>
                  <a:schemeClr val="bg1"/>
                </a:solidFill>
                <a:effectLst/>
                <a:latin typeface="Arial" panose="020B0604020202020204" pitchFamily="34" charset="0"/>
                <a:hlinkClick r:id="rId15" tooltip="Mughal Bengal">
                  <a:extLst>
                    <a:ext uri="{A12FA001-AC4F-418D-AE19-62706E023703}">
                      <ahyp:hlinkClr xmlns="" xmlns:ahyp="http://schemas.microsoft.com/office/drawing/2018/hyperlinkcolor" val="tx"/>
                    </a:ext>
                  </a:extLst>
                </a:hlinkClick>
              </a:rPr>
              <a:t>Mughal Bengal</a:t>
            </a:r>
            <a:r>
              <a:rPr lang="en-US" sz="1200" b="0" i="0" dirty="0">
                <a:solidFill>
                  <a:schemeClr val="bg1"/>
                </a:solidFill>
                <a:effectLst/>
                <a:latin typeface="Arial" panose="020B0604020202020204" pitchFamily="34" charset="0"/>
              </a:rPr>
              <a:t> emerged as the wealthiest province of the empire. </a:t>
            </a:r>
          </a:p>
        </p:txBody>
      </p:sp>
      <p:pic>
        <p:nvPicPr>
          <p:cNvPr id="1028" name="Picture 4">
            <a:extLst>
              <a:ext uri="{FF2B5EF4-FFF2-40B4-BE49-F238E27FC236}">
                <a16:creationId xmlns:a16="http://schemas.microsoft.com/office/drawing/2014/main" id="{D9F06CA6-335E-1D20-F8AB-2C2F5E2A1163}"/>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rightnessContrast bright="22000" contrast="22000"/>
                    </a14:imgEffect>
                  </a14:imgLayer>
                </a14:imgProps>
              </a:ext>
              <a:ext uri="{28A0092B-C50C-407E-A947-70E740481C1C}">
                <a14:useLocalDpi xmlns:a14="http://schemas.microsoft.com/office/drawing/2010/main" val="0"/>
              </a:ext>
            </a:extLst>
          </a:blip>
          <a:srcRect/>
          <a:stretch>
            <a:fillRect/>
          </a:stretch>
        </p:blipFill>
        <p:spPr bwMode="auto">
          <a:xfrm>
            <a:off x="6905625" y="1094772"/>
            <a:ext cx="3695700" cy="5124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06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wipe(down)">
                                      <p:cBhvr>
                                        <p:cTn id="1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A1FD101F-0CD9-D2D2-885B-27E47EA13E0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6A94182-20FA-E6F7-C528-D8134C8F845F}"/>
              </a:ext>
            </a:extLst>
          </p:cNvPr>
          <p:cNvSpPr/>
          <p:nvPr/>
        </p:nvSpPr>
        <p:spPr>
          <a:xfrm>
            <a:off x="0" y="0"/>
            <a:ext cx="12192000" cy="685799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A26623A-CDCD-A4E3-A7FB-5897C1DF90CC}"/>
              </a:ext>
            </a:extLst>
          </p:cNvPr>
          <p:cNvSpPr txBox="1"/>
          <p:nvPr/>
        </p:nvSpPr>
        <p:spPr>
          <a:xfrm>
            <a:off x="609228" y="488356"/>
            <a:ext cx="3916507" cy="1200329"/>
          </a:xfrm>
          <a:prstGeom prst="rect">
            <a:avLst/>
          </a:prstGeom>
          <a:noFill/>
        </p:spPr>
        <p:txBody>
          <a:bodyPr wrap="square" rtlCol="0">
            <a:spAutoFit/>
          </a:bodyPr>
          <a:lstStyle/>
          <a:p>
            <a:pPr algn="l"/>
            <a:r>
              <a:rPr lang="en-US" sz="2400" b="1" i="0" dirty="0">
                <a:solidFill>
                  <a:schemeClr val="accent6">
                    <a:lumMod val="60000"/>
                    <a:lumOff val="40000"/>
                  </a:schemeClr>
                </a:solidFill>
                <a:effectLst/>
                <a:latin typeface="Arial" panose="020B0604020202020204" pitchFamily="34" charset="0"/>
                <a:cs typeface="Arial" panose="020B0604020202020204" pitchFamily="34" charset="0"/>
              </a:rPr>
              <a:t>Government and Politics</a:t>
            </a:r>
          </a:p>
          <a:p>
            <a:r>
              <a:rPr lang="en-US" sz="2400" dirty="0">
                <a:latin typeface="Arial" panose="020B0604020202020204" pitchFamily="34" charset="0"/>
                <a:cs typeface="Arial" panose="020B0604020202020204" pitchFamily="34" charset="0"/>
              </a:rPr>
              <a:t/>
            </a:r>
            <a:br>
              <a:rPr lang="en-US" sz="2400" dirty="0">
                <a:latin typeface="Arial" panose="020B0604020202020204" pitchFamily="34" charset="0"/>
                <a:cs typeface="Arial" panose="020B0604020202020204" pitchFamily="34" charset="0"/>
              </a:rPr>
            </a:br>
            <a:endParaRPr lang="en-US" sz="2400" b="1"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49CDAFC-DDA6-E0F8-953A-569970B1CB54}"/>
              </a:ext>
            </a:extLst>
          </p:cNvPr>
          <p:cNvSpPr txBox="1"/>
          <p:nvPr/>
        </p:nvSpPr>
        <p:spPr>
          <a:xfrm>
            <a:off x="674542" y="1423257"/>
            <a:ext cx="6373958" cy="1997150"/>
          </a:xfrm>
          <a:prstGeom prst="rect">
            <a:avLst/>
          </a:prstGeom>
          <a:noFill/>
        </p:spPr>
        <p:txBody>
          <a:bodyPr wrap="square" rtlCol="0">
            <a:spAutoFit/>
          </a:bodyPr>
          <a:lstStyle/>
          <a:p>
            <a:pPr algn="just">
              <a:lnSpc>
                <a:spcPct val="150000"/>
              </a:lnSpc>
            </a:pPr>
            <a:r>
              <a:rPr lang="en-US" sz="1200" b="0" i="0" dirty="0">
                <a:solidFill>
                  <a:schemeClr val="bg1"/>
                </a:solidFill>
                <a:effectLst/>
                <a:latin typeface="Arial" panose="020B0604020202020204" pitchFamily="34" charset="0"/>
              </a:rPr>
              <a:t>Bangladesh, by </a:t>
            </a:r>
            <a:r>
              <a:rPr lang="en-US" sz="1200" b="0" i="0" u="none" strike="noStrike" dirty="0">
                <a:solidFill>
                  <a:schemeClr val="bg1"/>
                </a:solidFill>
                <a:effectLst/>
                <a:latin typeface="Arial" panose="020B0604020202020204" pitchFamily="34" charset="0"/>
                <a:hlinkClick r:id="rId2" tooltip="Constitution of Bangladesh">
                  <a:extLst>
                    <a:ext uri="{A12FA001-AC4F-418D-AE19-62706E023703}">
                      <ahyp:hlinkClr xmlns="" xmlns:ahyp="http://schemas.microsoft.com/office/drawing/2018/hyperlinkcolor" val="tx"/>
                    </a:ext>
                  </a:extLst>
                </a:hlinkClick>
              </a:rPr>
              <a:t>constitution</a:t>
            </a:r>
            <a:r>
              <a:rPr lang="en-US" sz="1200" b="0" i="0" dirty="0">
                <a:solidFill>
                  <a:schemeClr val="bg1"/>
                </a:solidFill>
                <a:effectLst/>
                <a:latin typeface="Arial" panose="020B0604020202020204" pitchFamily="34" charset="0"/>
              </a:rPr>
              <a:t>, is a </a:t>
            </a:r>
            <a:r>
              <a:rPr lang="en-US" sz="1200" b="0" i="0" u="none" strike="noStrike" dirty="0">
                <a:solidFill>
                  <a:schemeClr val="bg1"/>
                </a:solidFill>
                <a:effectLst/>
                <a:latin typeface="Arial" panose="020B0604020202020204" pitchFamily="34" charset="0"/>
                <a:hlinkClick r:id="rId3" tooltip="Unitary state">
                  <a:extLst>
                    <a:ext uri="{A12FA001-AC4F-418D-AE19-62706E023703}">
                      <ahyp:hlinkClr xmlns="" xmlns:ahyp="http://schemas.microsoft.com/office/drawing/2018/hyperlinkcolor" val="tx"/>
                    </a:ext>
                  </a:extLst>
                </a:hlinkClick>
              </a:rPr>
              <a:t>unitary state</a:t>
            </a:r>
            <a:r>
              <a:rPr lang="en-US" sz="1200" b="0" i="0" u="none" strike="noStrike" baseline="30000" dirty="0">
                <a:solidFill>
                  <a:schemeClr val="bg1"/>
                </a:solidFill>
                <a:effectLst/>
                <a:latin typeface="Arial" panose="020B0604020202020204" pitchFamily="34" charset="0"/>
                <a:hlinkClick r:id="rId4">
                  <a:extLst>
                    <a:ext uri="{A12FA001-AC4F-418D-AE19-62706E023703}">
                      <ahyp:hlinkClr xmlns="" xmlns:ahyp="http://schemas.microsoft.com/office/drawing/2018/hyperlinkcolor" val="tx"/>
                    </a:ext>
                  </a:extLst>
                </a:hlinkClick>
              </a:rPr>
              <a:t>[77]</a:t>
            </a:r>
            <a:r>
              <a:rPr lang="en-US" sz="1200" b="0" i="0" dirty="0">
                <a:solidFill>
                  <a:schemeClr val="bg1"/>
                </a:solidFill>
                <a:effectLst/>
                <a:latin typeface="Arial" panose="020B0604020202020204" pitchFamily="34" charset="0"/>
              </a:rPr>
              <a:t> and a </a:t>
            </a:r>
            <a:r>
              <a:rPr lang="en-US" sz="1200" b="0" i="1" u="none" strike="noStrike" dirty="0">
                <a:solidFill>
                  <a:schemeClr val="bg1"/>
                </a:solidFill>
                <a:effectLst/>
                <a:latin typeface="Arial" panose="020B0604020202020204" pitchFamily="34" charset="0"/>
                <a:hlinkClick r:id="rId5" tooltip="De jure">
                  <a:extLst>
                    <a:ext uri="{A12FA001-AC4F-418D-AE19-62706E023703}">
                      <ahyp:hlinkClr xmlns="" xmlns:ahyp="http://schemas.microsoft.com/office/drawing/2018/hyperlinkcolor" val="tx"/>
                    </a:ext>
                  </a:extLst>
                </a:hlinkClick>
              </a:rPr>
              <a:t>de jure</a:t>
            </a:r>
            <a:r>
              <a:rPr lang="en-US" sz="1200" b="0" i="0" dirty="0">
                <a:solidFill>
                  <a:schemeClr val="bg1"/>
                </a:solidFill>
                <a:effectLst/>
                <a:latin typeface="Arial" panose="020B0604020202020204" pitchFamily="34" charset="0"/>
              </a:rPr>
              <a:t> </a:t>
            </a:r>
            <a:r>
              <a:rPr lang="en-US" sz="1200" b="0" i="0" u="none" strike="noStrike" dirty="0">
                <a:solidFill>
                  <a:schemeClr val="bg1"/>
                </a:solidFill>
                <a:effectLst/>
                <a:latin typeface="Arial" panose="020B0604020202020204" pitchFamily="34" charset="0"/>
                <a:hlinkClick r:id="rId6" tooltip="Representative democracy">
                  <a:extLst>
                    <a:ext uri="{A12FA001-AC4F-418D-AE19-62706E023703}">
                      <ahyp:hlinkClr xmlns="" xmlns:ahyp="http://schemas.microsoft.com/office/drawing/2018/hyperlinkcolor" val="tx"/>
                    </a:ext>
                  </a:extLst>
                </a:hlinkClick>
              </a:rPr>
              <a:t>representative democracy</a:t>
            </a:r>
            <a:r>
              <a:rPr lang="en-US" sz="1200" b="0" i="0" dirty="0">
                <a:solidFill>
                  <a:schemeClr val="bg1"/>
                </a:solidFill>
                <a:effectLst/>
                <a:latin typeface="Arial" panose="020B0604020202020204" pitchFamily="34" charset="0"/>
              </a:rPr>
              <a:t> with a </a:t>
            </a:r>
            <a:r>
              <a:rPr lang="en-US" sz="1200" b="0" i="0" u="none" strike="noStrike" dirty="0">
                <a:solidFill>
                  <a:schemeClr val="bg1"/>
                </a:solidFill>
                <a:effectLst/>
                <a:latin typeface="Arial" panose="020B0604020202020204" pitchFamily="34" charset="0"/>
                <a:hlinkClick r:id="rId7" tooltip="Westminster system">
                  <a:extLst>
                    <a:ext uri="{A12FA001-AC4F-418D-AE19-62706E023703}">
                      <ahyp:hlinkClr xmlns="" xmlns:ahyp="http://schemas.microsoft.com/office/drawing/2018/hyperlinkcolor" val="tx"/>
                    </a:ext>
                  </a:extLst>
                </a:hlinkClick>
              </a:rPr>
              <a:t>Westminster</a:t>
            </a:r>
            <a:r>
              <a:rPr lang="en-US" sz="1200" b="0" i="0" dirty="0">
                <a:solidFill>
                  <a:schemeClr val="bg1"/>
                </a:solidFill>
                <a:effectLst/>
                <a:latin typeface="Arial" panose="020B0604020202020204" pitchFamily="34" charset="0"/>
              </a:rPr>
              <a:t>-style </a:t>
            </a:r>
            <a:r>
              <a:rPr lang="en-US" sz="1200" b="0" i="0" u="none" strike="noStrike" dirty="0">
                <a:solidFill>
                  <a:schemeClr val="bg1"/>
                </a:solidFill>
                <a:effectLst/>
                <a:latin typeface="Arial" panose="020B0604020202020204" pitchFamily="34" charset="0"/>
                <a:hlinkClick r:id="rId8" tooltip="Parliamentary republic">
                  <a:extLst>
                    <a:ext uri="{A12FA001-AC4F-418D-AE19-62706E023703}">
                      <ahyp:hlinkClr xmlns="" xmlns:ahyp="http://schemas.microsoft.com/office/drawing/2018/hyperlinkcolor" val="tx"/>
                    </a:ext>
                  </a:extLst>
                </a:hlinkClick>
              </a:rPr>
              <a:t>parliamentary system</a:t>
            </a:r>
            <a:r>
              <a:rPr lang="en-US" sz="1200" b="0" i="0" u="none" strike="noStrike" baseline="30000" dirty="0">
                <a:solidFill>
                  <a:schemeClr val="bg1"/>
                </a:solidFill>
                <a:effectLst/>
                <a:latin typeface="Arial" panose="020B0604020202020204" pitchFamily="34" charset="0"/>
                <a:hlinkClick r:id="rId9">
                  <a:extLst>
                    <a:ext uri="{A12FA001-AC4F-418D-AE19-62706E023703}">
                      <ahyp:hlinkClr xmlns="" xmlns:ahyp="http://schemas.microsoft.com/office/drawing/2018/hyperlinkcolor" val="tx"/>
                    </a:ext>
                  </a:extLst>
                </a:hlinkClick>
              </a:rPr>
              <a:t>[78]</a:t>
            </a:r>
            <a:r>
              <a:rPr lang="en-US" sz="1200" b="0" i="0" dirty="0">
                <a:solidFill>
                  <a:schemeClr val="bg1"/>
                </a:solidFill>
                <a:effectLst/>
                <a:latin typeface="Arial" panose="020B0604020202020204" pitchFamily="34" charset="0"/>
              </a:rPr>
              <a:t> that has </a:t>
            </a:r>
            <a:r>
              <a:rPr lang="en-US" sz="1200" b="0" i="0" u="none" strike="noStrike" dirty="0">
                <a:solidFill>
                  <a:schemeClr val="bg1"/>
                </a:solidFill>
                <a:effectLst/>
                <a:latin typeface="Arial" panose="020B0604020202020204" pitchFamily="34" charset="0"/>
                <a:hlinkClick r:id="rId10" tooltip="Universal suffrage">
                  <a:extLst>
                    <a:ext uri="{A12FA001-AC4F-418D-AE19-62706E023703}">
                      <ahyp:hlinkClr xmlns="" xmlns:ahyp="http://schemas.microsoft.com/office/drawing/2018/hyperlinkcolor" val="tx"/>
                    </a:ext>
                  </a:extLst>
                </a:hlinkClick>
              </a:rPr>
              <a:t>universal suffrage</a:t>
            </a:r>
            <a:r>
              <a:rPr lang="en-US" sz="1200" b="0" i="0" dirty="0">
                <a:solidFill>
                  <a:schemeClr val="bg1"/>
                </a:solidFill>
                <a:effectLst/>
                <a:latin typeface="Arial" panose="020B0604020202020204" pitchFamily="34" charset="0"/>
              </a:rPr>
              <a:t>.</a:t>
            </a:r>
            <a:r>
              <a:rPr lang="en-US" sz="1200" b="0" i="0" u="none" strike="noStrike" baseline="30000" dirty="0">
                <a:solidFill>
                  <a:schemeClr val="bg1"/>
                </a:solidFill>
                <a:effectLst/>
                <a:latin typeface="Arial" panose="020B0604020202020204" pitchFamily="34" charset="0"/>
                <a:hlinkClick r:id="rId11">
                  <a:extLst>
                    <a:ext uri="{A12FA001-AC4F-418D-AE19-62706E023703}">
                      <ahyp:hlinkClr xmlns="" xmlns:ahyp="http://schemas.microsoft.com/office/drawing/2018/hyperlinkcolor" val="tx"/>
                    </a:ext>
                  </a:extLst>
                </a:hlinkClick>
              </a:rPr>
              <a:t>[79]</a:t>
            </a:r>
            <a:r>
              <a:rPr lang="en-US" sz="1200" b="0" i="0" dirty="0">
                <a:solidFill>
                  <a:schemeClr val="bg1"/>
                </a:solidFill>
                <a:effectLst/>
                <a:latin typeface="Arial" panose="020B0604020202020204" pitchFamily="34" charset="0"/>
              </a:rPr>
              <a:t> The </a:t>
            </a:r>
            <a:r>
              <a:rPr lang="en-US" sz="1200" b="0" i="0" u="none" strike="noStrike" dirty="0">
                <a:solidFill>
                  <a:schemeClr val="bg1"/>
                </a:solidFill>
                <a:effectLst/>
                <a:latin typeface="Arial" panose="020B0604020202020204" pitchFamily="34" charset="0"/>
                <a:hlinkClick r:id="rId12" tooltip="Government of Bangladesh">
                  <a:extLst>
                    <a:ext uri="{A12FA001-AC4F-418D-AE19-62706E023703}">
                      <ahyp:hlinkClr xmlns="" xmlns:ahyp="http://schemas.microsoft.com/office/drawing/2018/hyperlinkcolor" val="tx"/>
                    </a:ext>
                  </a:extLst>
                </a:hlinkClick>
              </a:rPr>
              <a:t>government</a:t>
            </a:r>
            <a:r>
              <a:rPr lang="en-US" sz="1200" b="0" i="0" dirty="0">
                <a:solidFill>
                  <a:schemeClr val="bg1"/>
                </a:solidFill>
                <a:effectLst/>
                <a:latin typeface="Arial" panose="020B0604020202020204" pitchFamily="34" charset="0"/>
              </a:rPr>
              <a:t> can be divided into three pillars: the executive, the legislative and the </a:t>
            </a:r>
            <a:r>
              <a:rPr lang="en-US" sz="1200" b="0" i="0" u="none" strike="noStrike" dirty="0">
                <a:solidFill>
                  <a:schemeClr val="bg1"/>
                </a:solidFill>
                <a:effectLst/>
                <a:latin typeface="Arial" panose="020B0604020202020204" pitchFamily="34" charset="0"/>
                <a:hlinkClick r:id="rId13" tooltip="Judiciary of Bangladesh">
                  <a:extLst>
                    <a:ext uri="{A12FA001-AC4F-418D-AE19-62706E023703}">
                      <ahyp:hlinkClr xmlns="" xmlns:ahyp="http://schemas.microsoft.com/office/drawing/2018/hyperlinkcolor" val="tx"/>
                    </a:ext>
                  </a:extLst>
                </a:hlinkClick>
              </a:rPr>
              <a:t>judiciary</a:t>
            </a:r>
            <a:r>
              <a:rPr lang="en-US" sz="1200" b="0" i="0" dirty="0">
                <a:solidFill>
                  <a:schemeClr val="bg1"/>
                </a:solidFill>
                <a:effectLst/>
                <a:latin typeface="Arial" panose="020B0604020202020204" pitchFamily="34" charset="0"/>
              </a:rPr>
              <a:t>—all function harmoniously to ensure accountability, transparency and checks and balances of the government.</a:t>
            </a:r>
            <a:r>
              <a:rPr lang="en-US" sz="1200" b="0" i="0" u="none" strike="noStrike" baseline="30000" dirty="0">
                <a:solidFill>
                  <a:schemeClr val="bg1"/>
                </a:solidFill>
                <a:effectLst/>
                <a:latin typeface="Arial" panose="020B0604020202020204" pitchFamily="34" charset="0"/>
                <a:hlinkClick r:id="rId4">
                  <a:extLst>
                    <a:ext uri="{A12FA001-AC4F-418D-AE19-62706E023703}">
                      <ahyp:hlinkClr xmlns="" xmlns:ahyp="http://schemas.microsoft.com/office/drawing/2018/hyperlinkcolor" val="tx"/>
                    </a:ext>
                  </a:extLst>
                </a:hlinkClick>
              </a:rPr>
              <a:t>[77]</a:t>
            </a:r>
            <a:r>
              <a:rPr lang="en-US" sz="1200" b="0" i="0" dirty="0">
                <a:solidFill>
                  <a:schemeClr val="bg1"/>
                </a:solidFill>
                <a:effectLst/>
                <a:latin typeface="Arial" panose="020B0604020202020204" pitchFamily="34" charset="0"/>
              </a:rPr>
              <a:t> Since its independence, the </a:t>
            </a:r>
            <a:r>
              <a:rPr lang="en-US" sz="1200" b="0" i="0" u="none" strike="noStrike" dirty="0" err="1">
                <a:solidFill>
                  <a:schemeClr val="bg1"/>
                </a:solidFill>
                <a:effectLst/>
                <a:latin typeface="Arial" panose="020B0604020202020204" pitchFamily="34" charset="0"/>
                <a:hlinkClick r:id="rId14" tooltip="Awami League">
                  <a:extLst>
                    <a:ext uri="{A12FA001-AC4F-418D-AE19-62706E023703}">
                      <ahyp:hlinkClr xmlns="" xmlns:ahyp="http://schemas.microsoft.com/office/drawing/2018/hyperlinkcolor" val="tx"/>
                    </a:ext>
                  </a:extLst>
                </a:hlinkClick>
              </a:rPr>
              <a:t>Awami</a:t>
            </a:r>
            <a:r>
              <a:rPr lang="en-US" sz="1200" b="0" i="0" u="none" strike="noStrike" dirty="0">
                <a:solidFill>
                  <a:schemeClr val="bg1"/>
                </a:solidFill>
                <a:effectLst/>
                <a:latin typeface="Arial" panose="020B0604020202020204" pitchFamily="34" charset="0"/>
                <a:hlinkClick r:id="rId14" tooltip="Awami League">
                  <a:extLst>
                    <a:ext uri="{A12FA001-AC4F-418D-AE19-62706E023703}">
                      <ahyp:hlinkClr xmlns="" xmlns:ahyp="http://schemas.microsoft.com/office/drawing/2018/hyperlinkcolor" val="tx"/>
                    </a:ext>
                  </a:extLst>
                </a:hlinkClick>
              </a:rPr>
              <a:t> League</a:t>
            </a:r>
            <a:r>
              <a:rPr lang="en-US" sz="1200" b="0" i="0" dirty="0">
                <a:solidFill>
                  <a:schemeClr val="bg1"/>
                </a:solidFill>
                <a:effectLst/>
                <a:latin typeface="Arial" panose="020B0604020202020204" pitchFamily="34" charset="0"/>
              </a:rPr>
              <a:t> (AL) and the </a:t>
            </a:r>
            <a:r>
              <a:rPr lang="en-US" sz="1200" b="0" i="0" u="none" strike="noStrike" dirty="0">
                <a:solidFill>
                  <a:schemeClr val="bg1"/>
                </a:solidFill>
                <a:effectLst/>
                <a:latin typeface="Arial" panose="020B0604020202020204" pitchFamily="34" charset="0"/>
                <a:hlinkClick r:id="rId15" tooltip="Bangladesh Nationalist Party">
                  <a:extLst>
                    <a:ext uri="{A12FA001-AC4F-418D-AE19-62706E023703}">
                      <ahyp:hlinkClr xmlns="" xmlns:ahyp="http://schemas.microsoft.com/office/drawing/2018/hyperlinkcolor" val="tx"/>
                    </a:ext>
                  </a:extLst>
                </a:hlinkClick>
              </a:rPr>
              <a:t>Bangladesh Nationalist Party</a:t>
            </a:r>
            <a:r>
              <a:rPr lang="en-US" sz="1200" b="0" i="0" dirty="0">
                <a:solidFill>
                  <a:schemeClr val="bg1"/>
                </a:solidFill>
                <a:effectLst/>
                <a:latin typeface="Arial" panose="020B0604020202020204" pitchFamily="34" charset="0"/>
              </a:rPr>
              <a:t> (BNP) have remained two of the most powerful </a:t>
            </a:r>
            <a:r>
              <a:rPr lang="en-US" sz="1200" b="0" i="0" u="none" strike="noStrike" dirty="0">
                <a:solidFill>
                  <a:schemeClr val="bg1"/>
                </a:solidFill>
                <a:effectLst/>
                <a:latin typeface="Arial" panose="020B0604020202020204" pitchFamily="34" charset="0"/>
                <a:hlinkClick r:id="rId16" tooltip="List of political parties in Bangladesh">
                  <a:extLst>
                    <a:ext uri="{A12FA001-AC4F-418D-AE19-62706E023703}">
                      <ahyp:hlinkClr xmlns="" xmlns:ahyp="http://schemas.microsoft.com/office/drawing/2018/hyperlinkcolor" val="tx"/>
                    </a:ext>
                  </a:extLst>
                </a:hlinkClick>
              </a:rPr>
              <a:t>political parties in Bangladesh</a:t>
            </a:r>
            <a:r>
              <a:rPr lang="en-US" sz="1200" b="0" i="0" dirty="0">
                <a:solidFill>
                  <a:schemeClr val="bg1"/>
                </a:solidFill>
                <a:effectLst/>
                <a:latin typeface="Arial" panose="020B0604020202020204" pitchFamily="34" charset="0"/>
              </a:rPr>
              <a:t>.</a:t>
            </a:r>
            <a:r>
              <a:rPr lang="en-US" sz="1200" b="0" i="0" u="none" strike="noStrike" baseline="30000" dirty="0">
                <a:solidFill>
                  <a:schemeClr val="bg1"/>
                </a:solidFill>
                <a:effectLst/>
                <a:latin typeface="Arial" panose="020B0604020202020204" pitchFamily="34" charset="0"/>
                <a:hlinkClick r:id="rId9">
                  <a:extLst>
                    <a:ext uri="{A12FA001-AC4F-418D-AE19-62706E023703}">
                      <ahyp:hlinkClr xmlns="" xmlns:ahyp="http://schemas.microsoft.com/office/drawing/2018/hyperlinkcolor" val="tx"/>
                    </a:ext>
                  </a:extLst>
                </a:hlinkClick>
              </a:rPr>
              <a:t>[78]</a:t>
            </a:r>
            <a:endParaRPr lang="en-US" sz="1200" b="0" i="0" dirty="0">
              <a:solidFill>
                <a:schemeClr val="bg1"/>
              </a:solidFill>
              <a:effectLst/>
              <a:latin typeface="Arial" panose="020B0604020202020204" pitchFamily="34" charset="0"/>
            </a:endParaRPr>
          </a:p>
        </p:txBody>
      </p:sp>
      <p:sp>
        <p:nvSpPr>
          <p:cNvPr id="3" name="TextBox 2">
            <a:extLst>
              <a:ext uri="{FF2B5EF4-FFF2-40B4-BE49-F238E27FC236}">
                <a16:creationId xmlns:a16="http://schemas.microsoft.com/office/drawing/2014/main" id="{4309F7A0-BF30-F73A-AFAC-E9C30F727312}"/>
              </a:ext>
            </a:extLst>
          </p:cNvPr>
          <p:cNvSpPr txBox="1"/>
          <p:nvPr/>
        </p:nvSpPr>
        <p:spPr>
          <a:xfrm>
            <a:off x="674542" y="3947382"/>
            <a:ext cx="10660208" cy="1720151"/>
          </a:xfrm>
          <a:prstGeom prst="rect">
            <a:avLst/>
          </a:prstGeom>
          <a:noFill/>
        </p:spPr>
        <p:txBody>
          <a:bodyPr wrap="square" rtlCol="0">
            <a:spAutoFit/>
          </a:bodyPr>
          <a:lstStyle/>
          <a:p>
            <a:pPr algn="just">
              <a:lnSpc>
                <a:spcPct val="150000"/>
              </a:lnSpc>
            </a:pPr>
            <a:r>
              <a:rPr lang="en-US" sz="1200" b="0" i="0" dirty="0">
                <a:solidFill>
                  <a:schemeClr val="bg1"/>
                </a:solidFill>
                <a:effectLst/>
                <a:latin typeface="Arial" panose="020B0604020202020204" pitchFamily="34" charset="0"/>
              </a:rPr>
              <a:t>The first pillar of the government is the executive organ, which is entrusted with the total administration of the country.</a:t>
            </a:r>
            <a:r>
              <a:rPr lang="en-US" sz="1200" b="0" i="0" u="none" strike="noStrike" baseline="30000" dirty="0">
                <a:solidFill>
                  <a:schemeClr val="bg1"/>
                </a:solidFill>
                <a:effectLst/>
                <a:latin typeface="Arial" panose="020B0604020202020204" pitchFamily="34" charset="0"/>
                <a:hlinkClick r:id="rId4">
                  <a:extLst>
                    <a:ext uri="{A12FA001-AC4F-418D-AE19-62706E023703}">
                      <ahyp:hlinkClr xmlns="" xmlns:ahyp="http://schemas.microsoft.com/office/drawing/2018/hyperlinkcolor" val="tx"/>
                    </a:ext>
                  </a:extLst>
                </a:hlinkClick>
              </a:rPr>
              <a:t>[77]</a:t>
            </a:r>
            <a:r>
              <a:rPr lang="en-US" sz="1200" b="0" i="0" dirty="0">
                <a:solidFill>
                  <a:schemeClr val="bg1"/>
                </a:solidFill>
                <a:effectLst/>
                <a:latin typeface="Arial" panose="020B0604020202020204" pitchFamily="34" charset="0"/>
              </a:rPr>
              <a:t> Executive powers are largely vested in the Prime Minister, who is the </a:t>
            </a:r>
            <a:r>
              <a:rPr lang="en-US" sz="1200" b="0" i="0" u="none" strike="noStrike" dirty="0">
                <a:solidFill>
                  <a:schemeClr val="bg1"/>
                </a:solidFill>
                <a:effectLst/>
                <a:latin typeface="Arial" panose="020B0604020202020204" pitchFamily="34" charset="0"/>
                <a:hlinkClick r:id="rId17" tooltip="Head of government">
                  <a:extLst>
                    <a:ext uri="{A12FA001-AC4F-418D-AE19-62706E023703}">
                      <ahyp:hlinkClr xmlns="" xmlns:ahyp="http://schemas.microsoft.com/office/drawing/2018/hyperlinkcolor" val="tx"/>
                    </a:ext>
                  </a:extLst>
                </a:hlinkClick>
              </a:rPr>
              <a:t>head of government</a:t>
            </a:r>
            <a:r>
              <a:rPr lang="en-US" sz="1200" b="0" i="0" dirty="0">
                <a:solidFill>
                  <a:schemeClr val="bg1"/>
                </a:solidFill>
                <a:effectLst/>
                <a:latin typeface="Arial" panose="020B0604020202020204" pitchFamily="34" charset="0"/>
              </a:rPr>
              <a:t>, and oversees the </a:t>
            </a:r>
            <a:r>
              <a:rPr lang="en-US" sz="1200" b="0" i="0" u="none" strike="noStrike" dirty="0">
                <a:solidFill>
                  <a:schemeClr val="bg1"/>
                </a:solidFill>
                <a:effectLst/>
                <a:latin typeface="Arial" panose="020B0604020202020204" pitchFamily="34" charset="0"/>
                <a:hlinkClick r:id="rId18" tooltip="Cabinet of Bangladesh">
                  <a:extLst>
                    <a:ext uri="{A12FA001-AC4F-418D-AE19-62706E023703}">
                      <ahyp:hlinkClr xmlns="" xmlns:ahyp="http://schemas.microsoft.com/office/drawing/2018/hyperlinkcolor" val="tx"/>
                    </a:ext>
                  </a:extLst>
                </a:hlinkClick>
              </a:rPr>
              <a:t>cabinet</a:t>
            </a:r>
            <a:r>
              <a:rPr lang="en-US" sz="1200" b="0" i="0" dirty="0">
                <a:solidFill>
                  <a:schemeClr val="bg1"/>
                </a:solidFill>
                <a:effectLst/>
                <a:latin typeface="Arial" panose="020B0604020202020204" pitchFamily="34" charset="0"/>
              </a:rPr>
              <a:t>.</a:t>
            </a:r>
            <a:r>
              <a:rPr lang="en-US" sz="1200" b="0" i="0" u="none" strike="noStrike" baseline="30000" dirty="0">
                <a:solidFill>
                  <a:schemeClr val="bg1"/>
                </a:solidFill>
                <a:effectLst/>
                <a:latin typeface="Arial" panose="020B0604020202020204" pitchFamily="34" charset="0"/>
                <a:hlinkClick r:id="rId4">
                  <a:extLst>
                    <a:ext uri="{A12FA001-AC4F-418D-AE19-62706E023703}">
                      <ahyp:hlinkClr xmlns="" xmlns:ahyp="http://schemas.microsoft.com/office/drawing/2018/hyperlinkcolor" val="tx"/>
                    </a:ext>
                  </a:extLst>
                </a:hlinkClick>
              </a:rPr>
              <a:t>[77]</a:t>
            </a:r>
            <a:r>
              <a:rPr lang="en-US" sz="1200" b="0" i="0" dirty="0">
                <a:solidFill>
                  <a:schemeClr val="bg1"/>
                </a:solidFill>
                <a:effectLst/>
                <a:latin typeface="Arial" panose="020B0604020202020204" pitchFamily="34" charset="0"/>
              </a:rPr>
              <a:t> The tenure of a parliamentary government is five years. Various </a:t>
            </a:r>
            <a:r>
              <a:rPr lang="en-US" sz="1200" b="0" i="0" u="none" strike="noStrike" dirty="0">
                <a:solidFill>
                  <a:schemeClr val="bg1"/>
                </a:solidFill>
                <a:effectLst/>
                <a:latin typeface="Arial" panose="020B0604020202020204" pitchFamily="34" charset="0"/>
                <a:hlinkClick r:id="rId19" tooltip="Minister (government)">
                  <a:extLst>
                    <a:ext uri="{A12FA001-AC4F-418D-AE19-62706E023703}">
                      <ahyp:hlinkClr xmlns="" xmlns:ahyp="http://schemas.microsoft.com/office/drawing/2018/hyperlinkcolor" val="tx"/>
                    </a:ext>
                  </a:extLst>
                </a:hlinkClick>
              </a:rPr>
              <a:t>ministers</a:t>
            </a:r>
            <a:r>
              <a:rPr lang="en-US" sz="1200" b="0" i="0" dirty="0">
                <a:solidFill>
                  <a:schemeClr val="bg1"/>
                </a:solidFill>
                <a:effectLst/>
                <a:latin typeface="Arial" panose="020B0604020202020204" pitchFamily="34" charset="0"/>
              </a:rPr>
              <a:t> form the bulk of the executive organ, overseeing government departments and forming policies.</a:t>
            </a:r>
            <a:r>
              <a:rPr lang="en-US" sz="1200" b="0" i="0" u="none" strike="noStrike" baseline="30000" dirty="0">
                <a:solidFill>
                  <a:schemeClr val="bg1"/>
                </a:solidFill>
                <a:effectLst/>
                <a:latin typeface="Arial" panose="020B0604020202020204" pitchFamily="34" charset="0"/>
                <a:hlinkClick r:id="rId4">
                  <a:extLst>
                    <a:ext uri="{A12FA001-AC4F-418D-AE19-62706E023703}">
                      <ahyp:hlinkClr xmlns="" xmlns:ahyp="http://schemas.microsoft.com/office/drawing/2018/hyperlinkcolor" val="tx"/>
                    </a:ext>
                  </a:extLst>
                </a:hlinkClick>
              </a:rPr>
              <a:t>[77]</a:t>
            </a:r>
            <a:r>
              <a:rPr lang="en-US" sz="1200" b="0" i="0" dirty="0">
                <a:solidFill>
                  <a:schemeClr val="bg1"/>
                </a:solidFill>
                <a:effectLst/>
                <a:latin typeface="Arial" panose="020B0604020202020204" pitchFamily="34" charset="0"/>
              </a:rPr>
              <a:t> The </a:t>
            </a:r>
            <a:r>
              <a:rPr lang="en-US" sz="1200" b="0" i="0" u="none" strike="noStrike" dirty="0">
                <a:solidFill>
                  <a:schemeClr val="bg1"/>
                </a:solidFill>
                <a:effectLst/>
                <a:latin typeface="Arial" panose="020B0604020202020204" pitchFamily="34" charset="0"/>
                <a:hlinkClick r:id="rId20" tooltip="Bangladesh Civil Service">
                  <a:extLst>
                    <a:ext uri="{A12FA001-AC4F-418D-AE19-62706E023703}">
                      <ahyp:hlinkClr xmlns="" xmlns:ahyp="http://schemas.microsoft.com/office/drawing/2018/hyperlinkcolor" val="tx"/>
                    </a:ext>
                  </a:extLst>
                </a:hlinkClick>
              </a:rPr>
              <a:t>Civil Service</a:t>
            </a:r>
            <a:r>
              <a:rPr lang="en-US" sz="1200" b="0" i="0" dirty="0">
                <a:solidFill>
                  <a:schemeClr val="bg1"/>
                </a:solidFill>
                <a:effectLst/>
                <a:latin typeface="Arial" panose="020B0604020202020204" pitchFamily="34" charset="0"/>
              </a:rPr>
              <a:t> assists the ministers in implementing the policies.</a:t>
            </a:r>
            <a:r>
              <a:rPr lang="en-US" sz="1200" b="0" i="0" u="none" strike="noStrike" baseline="30000" dirty="0">
                <a:solidFill>
                  <a:schemeClr val="bg1"/>
                </a:solidFill>
                <a:effectLst/>
                <a:latin typeface="Arial" panose="020B0604020202020204" pitchFamily="34" charset="0"/>
                <a:hlinkClick r:id="rId4">
                  <a:extLst>
                    <a:ext uri="{A12FA001-AC4F-418D-AE19-62706E023703}">
                      <ahyp:hlinkClr xmlns="" xmlns:ahyp="http://schemas.microsoft.com/office/drawing/2018/hyperlinkcolor" val="tx"/>
                    </a:ext>
                  </a:extLst>
                </a:hlinkClick>
              </a:rPr>
              <a:t>[77]</a:t>
            </a:r>
            <a:r>
              <a:rPr lang="en-US" sz="1200" b="0" i="0" dirty="0">
                <a:solidFill>
                  <a:schemeClr val="bg1"/>
                </a:solidFill>
                <a:effectLst/>
                <a:latin typeface="Arial" panose="020B0604020202020204" pitchFamily="34" charset="0"/>
              </a:rPr>
              <a:t> All authorities unite to formulate policies, manage public services, and implement national development plans.</a:t>
            </a:r>
            <a:r>
              <a:rPr lang="en-US" sz="1200" b="0" i="0" u="none" strike="noStrike" baseline="30000" dirty="0">
                <a:solidFill>
                  <a:schemeClr val="bg1"/>
                </a:solidFill>
                <a:effectLst/>
                <a:latin typeface="Arial" panose="020B0604020202020204" pitchFamily="34" charset="0"/>
                <a:hlinkClick r:id="rId4">
                  <a:extLst>
                    <a:ext uri="{A12FA001-AC4F-418D-AE19-62706E023703}">
                      <ahyp:hlinkClr xmlns="" xmlns:ahyp="http://schemas.microsoft.com/office/drawing/2018/hyperlinkcolor" val="tx"/>
                    </a:ext>
                  </a:extLst>
                </a:hlinkClick>
              </a:rPr>
              <a:t>[77]</a:t>
            </a:r>
            <a:r>
              <a:rPr lang="en-US" sz="1200" b="0" i="0" dirty="0">
                <a:solidFill>
                  <a:schemeClr val="bg1"/>
                </a:solidFill>
                <a:effectLst/>
                <a:latin typeface="Arial" panose="020B0604020202020204" pitchFamily="34" charset="0"/>
              </a:rPr>
              <a:t> The </a:t>
            </a:r>
            <a:r>
              <a:rPr lang="en-US" sz="1200" b="0" i="0" u="none" strike="noStrike" dirty="0">
                <a:solidFill>
                  <a:schemeClr val="bg1"/>
                </a:solidFill>
                <a:effectLst/>
                <a:latin typeface="Arial" panose="020B0604020202020204" pitchFamily="34" charset="0"/>
                <a:hlinkClick r:id="rId21" tooltip="President of Bangladesh">
                  <a:extLst>
                    <a:ext uri="{A12FA001-AC4F-418D-AE19-62706E023703}">
                      <ahyp:hlinkClr xmlns="" xmlns:ahyp="http://schemas.microsoft.com/office/drawing/2018/hyperlinkcolor" val="tx"/>
                    </a:ext>
                  </a:extLst>
                </a:hlinkClick>
              </a:rPr>
              <a:t>President</a:t>
            </a:r>
            <a:r>
              <a:rPr lang="en-US" sz="1200" b="0" i="0" dirty="0">
                <a:solidFill>
                  <a:schemeClr val="bg1"/>
                </a:solidFill>
                <a:effectLst/>
                <a:latin typeface="Arial" panose="020B0604020202020204" pitchFamily="34" charset="0"/>
              </a:rPr>
              <a:t> is the ceremonial </a:t>
            </a:r>
            <a:r>
              <a:rPr lang="en-US" sz="1200" b="0" i="0" u="none" strike="noStrike" dirty="0">
                <a:solidFill>
                  <a:schemeClr val="bg1"/>
                </a:solidFill>
                <a:effectLst/>
                <a:latin typeface="Arial" panose="020B0604020202020204" pitchFamily="34" charset="0"/>
                <a:hlinkClick r:id="rId22" tooltip="Head of state">
                  <a:extLst>
                    <a:ext uri="{A12FA001-AC4F-418D-AE19-62706E023703}">
                      <ahyp:hlinkClr xmlns="" xmlns:ahyp="http://schemas.microsoft.com/office/drawing/2018/hyperlinkcolor" val="tx"/>
                    </a:ext>
                  </a:extLst>
                </a:hlinkClick>
              </a:rPr>
              <a:t>head of state</a:t>
            </a:r>
            <a:r>
              <a:rPr lang="en-US" sz="1200" b="0" i="0" dirty="0">
                <a:solidFill>
                  <a:schemeClr val="bg1"/>
                </a:solidFill>
                <a:effectLst/>
                <a:latin typeface="Arial" panose="020B0604020202020204" pitchFamily="34" charset="0"/>
              </a:rPr>
              <a:t>, whose powers include signing bills passed by parliament into law and maintaining the government's stability and continuity;</a:t>
            </a:r>
            <a:r>
              <a:rPr lang="en-US" sz="1200" b="0" i="0" u="none" strike="noStrike" baseline="30000" dirty="0">
                <a:solidFill>
                  <a:schemeClr val="bg1"/>
                </a:solidFill>
                <a:effectLst/>
                <a:latin typeface="Arial" panose="020B0604020202020204" pitchFamily="34" charset="0"/>
                <a:hlinkClick r:id="rId4">
                  <a:extLst>
                    <a:ext uri="{A12FA001-AC4F-418D-AE19-62706E023703}">
                      <ahyp:hlinkClr xmlns="" xmlns:ahyp="http://schemas.microsoft.com/office/drawing/2018/hyperlinkcolor" val="tx"/>
                    </a:ext>
                  </a:extLst>
                </a:hlinkClick>
              </a:rPr>
              <a:t>[77]</a:t>
            </a:r>
            <a:r>
              <a:rPr lang="en-US" sz="1200" b="0" i="0" dirty="0">
                <a:solidFill>
                  <a:schemeClr val="bg1"/>
                </a:solidFill>
                <a:effectLst/>
                <a:latin typeface="Arial" panose="020B0604020202020204" pitchFamily="34" charset="0"/>
              </a:rPr>
              <a:t> as well as fulfilling their duties as the commander-in-chief of the </a:t>
            </a:r>
            <a:r>
              <a:rPr lang="en-US" sz="1200" b="0" i="0" u="none" strike="noStrike" dirty="0">
                <a:solidFill>
                  <a:schemeClr val="bg1"/>
                </a:solidFill>
                <a:effectLst/>
                <a:latin typeface="Arial" panose="020B0604020202020204" pitchFamily="34" charset="0"/>
                <a:hlinkClick r:id="rId23" tooltip="Bangladesh Armed Forces">
                  <a:extLst>
                    <a:ext uri="{A12FA001-AC4F-418D-AE19-62706E023703}">
                      <ahyp:hlinkClr xmlns="" xmlns:ahyp="http://schemas.microsoft.com/office/drawing/2018/hyperlinkcolor" val="tx"/>
                    </a:ext>
                  </a:extLst>
                </a:hlinkClick>
              </a:rPr>
              <a:t>Armed Forces</a:t>
            </a:r>
            <a:r>
              <a:rPr lang="en-US" sz="1200" b="0" i="0" u="none" strike="noStrike" baseline="30000" dirty="0">
                <a:solidFill>
                  <a:schemeClr val="bg1"/>
                </a:solidFill>
                <a:effectLst/>
                <a:latin typeface="Arial" panose="020B0604020202020204" pitchFamily="34" charset="0"/>
                <a:hlinkClick r:id="rId24">
                  <a:extLst>
                    <a:ext uri="{A12FA001-AC4F-418D-AE19-62706E023703}">
                      <ahyp:hlinkClr xmlns="" xmlns:ahyp="http://schemas.microsoft.com/office/drawing/2018/hyperlinkcolor" val="tx"/>
                    </a:ext>
                  </a:extLst>
                </a:hlinkClick>
              </a:rPr>
              <a:t>[80]</a:t>
            </a:r>
            <a:r>
              <a:rPr lang="en-US" sz="1200" b="0" i="0" dirty="0">
                <a:solidFill>
                  <a:schemeClr val="bg1"/>
                </a:solidFill>
                <a:effectLst/>
                <a:latin typeface="Arial" panose="020B0604020202020204" pitchFamily="34" charset="0"/>
              </a:rPr>
              <a:t> and the </a:t>
            </a:r>
            <a:r>
              <a:rPr lang="en-US" sz="1200" b="0" i="0" u="none" strike="noStrike" dirty="0">
                <a:solidFill>
                  <a:schemeClr val="bg1"/>
                </a:solidFill>
                <a:effectLst/>
                <a:latin typeface="Arial" panose="020B0604020202020204" pitchFamily="34" charset="0"/>
                <a:hlinkClick r:id="rId25" tooltip="Chancellor">
                  <a:extLst>
                    <a:ext uri="{A12FA001-AC4F-418D-AE19-62706E023703}">
                      <ahyp:hlinkClr xmlns="" xmlns:ahyp="http://schemas.microsoft.com/office/drawing/2018/hyperlinkcolor" val="tx"/>
                    </a:ext>
                  </a:extLst>
                </a:hlinkClick>
              </a:rPr>
              <a:t>chancellor</a:t>
            </a:r>
            <a:r>
              <a:rPr lang="en-US" sz="1200" b="0" i="0" dirty="0">
                <a:solidFill>
                  <a:schemeClr val="bg1"/>
                </a:solidFill>
                <a:effectLst/>
                <a:latin typeface="Arial" panose="020B0604020202020204" pitchFamily="34" charset="0"/>
              </a:rPr>
              <a:t> of all universities.</a:t>
            </a:r>
            <a:r>
              <a:rPr lang="en-US" sz="1200" b="0" i="0" u="none" strike="noStrike" baseline="30000" dirty="0">
                <a:solidFill>
                  <a:schemeClr val="bg1"/>
                </a:solidFill>
                <a:effectLst/>
                <a:latin typeface="Arial" panose="020B0604020202020204" pitchFamily="34" charset="0"/>
                <a:hlinkClick r:id="rId26">
                  <a:extLst>
                    <a:ext uri="{A12FA001-AC4F-418D-AE19-62706E023703}">
                      <ahyp:hlinkClr xmlns="" xmlns:ahyp="http://schemas.microsoft.com/office/drawing/2018/hyperlinkcolor" val="tx"/>
                    </a:ext>
                  </a:extLst>
                </a:hlinkClick>
              </a:rPr>
              <a:t>[81]</a:t>
            </a:r>
            <a:endParaRPr lang="en-US" sz="1200" b="0" i="0" dirty="0">
              <a:solidFill>
                <a:schemeClr val="bg1"/>
              </a:solidFill>
              <a:effectLst/>
              <a:latin typeface="Arial" panose="020B0604020202020204" pitchFamily="34" charset="0"/>
            </a:endParaRPr>
          </a:p>
        </p:txBody>
      </p:sp>
      <p:pic>
        <p:nvPicPr>
          <p:cNvPr id="3074" name="Picture 2" descr="Document - BANGLADESH | Administrative map">
            <a:extLst>
              <a:ext uri="{FF2B5EF4-FFF2-40B4-BE49-F238E27FC236}">
                <a16:creationId xmlns:a16="http://schemas.microsoft.com/office/drawing/2014/main" id="{08CBA515-2980-A8D5-26F6-AFB7DE2E81D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558088" y="1523999"/>
            <a:ext cx="3571875"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63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2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3074"/>
                                        </p:tgtEl>
                                        <p:attrNameLst>
                                          <p:attrName>style.visibility</p:attrName>
                                        </p:attrNameLst>
                                      </p:cBhvr>
                                      <p:to>
                                        <p:strVal val="visible"/>
                                      </p:to>
                                    </p:set>
                                    <p:animEffect transition="in" filter="wheel(1)">
                                      <p:cBhvr>
                                        <p:cTn id="23"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C0EAA957-2CD6-8A42-914D-AE5790FA29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AAB4AC8-F7DA-D5DE-DFEC-064984DA7E6A}"/>
              </a:ext>
            </a:extLst>
          </p:cNvPr>
          <p:cNvSpPr/>
          <p:nvPr/>
        </p:nvSpPr>
        <p:spPr>
          <a:xfrm>
            <a:off x="0" y="0"/>
            <a:ext cx="12192000" cy="685799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62F98F2-3462-D809-F400-B74E6611A5EC}"/>
              </a:ext>
            </a:extLst>
          </p:cNvPr>
          <p:cNvSpPr txBox="1"/>
          <p:nvPr/>
        </p:nvSpPr>
        <p:spPr>
          <a:xfrm>
            <a:off x="705343" y="2951250"/>
            <a:ext cx="3001243" cy="1800364"/>
          </a:xfrm>
          <a:prstGeom prst="rect">
            <a:avLst/>
          </a:prstGeom>
          <a:noFill/>
        </p:spPr>
        <p:txBody>
          <a:bodyPr wrap="square" rtlCol="0">
            <a:spAutoFit/>
          </a:bodyPr>
          <a:lstStyle/>
          <a:p>
            <a:pPr algn="l"/>
            <a:r>
              <a:rPr lang="en-US" sz="3200" b="1" i="0" dirty="0">
                <a:solidFill>
                  <a:schemeClr val="accent6">
                    <a:lumMod val="60000"/>
                    <a:lumOff val="40000"/>
                  </a:schemeClr>
                </a:solidFill>
                <a:effectLst/>
                <a:latin typeface="Arial" panose="020B0604020202020204" pitchFamily="34" charset="0"/>
                <a:cs typeface="Arial" panose="020B0604020202020204" pitchFamily="34" charset="0"/>
              </a:rPr>
              <a:t>Division of Bangladesh</a:t>
            </a:r>
          </a:p>
          <a:p>
            <a:r>
              <a:rPr lang="en-US" sz="2400" dirty="0">
                <a:latin typeface="Arial" panose="020B0604020202020204" pitchFamily="34" charset="0"/>
                <a:cs typeface="Arial" panose="020B0604020202020204" pitchFamily="34" charset="0"/>
              </a:rPr>
              <a:t/>
            </a:r>
            <a:br>
              <a:rPr lang="en-US" sz="2400" dirty="0">
                <a:latin typeface="Arial" panose="020B0604020202020204" pitchFamily="34" charset="0"/>
                <a:cs typeface="Arial" panose="020B0604020202020204" pitchFamily="34" charset="0"/>
              </a:rPr>
            </a:br>
            <a:endParaRPr lang="en-US" sz="2400" b="1" dirty="0">
              <a:solidFill>
                <a:schemeClr val="bg1"/>
              </a:solidFill>
              <a:latin typeface="Arial" panose="020B0604020202020204" pitchFamily="34" charset="0"/>
              <a:cs typeface="Arial" panose="020B0604020202020204" pitchFamily="34" charset="0"/>
            </a:endParaRPr>
          </a:p>
        </p:txBody>
      </p:sp>
      <p:graphicFrame>
        <p:nvGraphicFramePr>
          <p:cNvPr id="5" name="Diagram 4">
            <a:extLst>
              <a:ext uri="{FF2B5EF4-FFF2-40B4-BE49-F238E27FC236}">
                <a16:creationId xmlns:a16="http://schemas.microsoft.com/office/drawing/2014/main" id="{1E2AD6B5-46F3-5BAB-17C7-93C5C2CB2D5B}"/>
              </a:ext>
            </a:extLst>
          </p:cNvPr>
          <p:cNvGraphicFramePr/>
          <p:nvPr>
            <p:extLst>
              <p:ext uri="{D42A27DB-BD31-4B8C-83A1-F6EECF244321}">
                <p14:modId xmlns:p14="http://schemas.microsoft.com/office/powerpoint/2010/main" val="3431028597"/>
              </p:ext>
            </p:extLst>
          </p:nvPr>
        </p:nvGraphicFramePr>
        <p:xfrm>
          <a:off x="4408714" y="840921"/>
          <a:ext cx="7783286" cy="52061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222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A4642E0E-07C1-BD24-D0DF-D0E68898297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68B7FA-2842-11E2-BBDF-7E7951836952}"/>
              </a:ext>
            </a:extLst>
          </p:cNvPr>
          <p:cNvSpPr/>
          <p:nvPr/>
        </p:nvSpPr>
        <p:spPr>
          <a:xfrm>
            <a:off x="0" y="0"/>
            <a:ext cx="12192000" cy="685800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16366576-3DF4-FF7B-BF93-E7D4C209878B}"/>
              </a:ext>
            </a:extLst>
          </p:cNvPr>
          <p:cNvGraphicFramePr>
            <a:graphicFrameLocks noGrp="1"/>
          </p:cNvGraphicFramePr>
          <p:nvPr>
            <p:extLst>
              <p:ext uri="{D42A27DB-BD31-4B8C-83A1-F6EECF244321}">
                <p14:modId xmlns:p14="http://schemas.microsoft.com/office/powerpoint/2010/main" val="902846783"/>
              </p:ext>
            </p:extLst>
          </p:nvPr>
        </p:nvGraphicFramePr>
        <p:xfrm>
          <a:off x="514350" y="465364"/>
          <a:ext cx="10956926" cy="5708198"/>
        </p:xfrm>
        <a:graphic>
          <a:graphicData uri="http://schemas.openxmlformats.org/drawingml/2006/table">
            <a:tbl>
              <a:tblPr firstRow="1" bandRow="1">
                <a:tableStyleId>{5C22544A-7EE6-4342-B048-85BDC9FD1C3A}</a:tableStyleId>
              </a:tblPr>
              <a:tblGrid>
                <a:gridCol w="2051384">
                  <a:extLst>
                    <a:ext uri="{9D8B030D-6E8A-4147-A177-3AD203B41FA5}">
                      <a16:colId xmlns:a16="http://schemas.microsoft.com/office/drawing/2014/main" val="3999050343"/>
                    </a:ext>
                  </a:extLst>
                </a:gridCol>
                <a:gridCol w="1942823">
                  <a:extLst>
                    <a:ext uri="{9D8B030D-6E8A-4147-A177-3AD203B41FA5}">
                      <a16:colId xmlns:a16="http://schemas.microsoft.com/office/drawing/2014/main" val="3625579559"/>
                    </a:ext>
                  </a:extLst>
                </a:gridCol>
                <a:gridCol w="1943762">
                  <a:extLst>
                    <a:ext uri="{9D8B030D-6E8A-4147-A177-3AD203B41FA5}">
                      <a16:colId xmlns:a16="http://schemas.microsoft.com/office/drawing/2014/main" val="1562338432"/>
                    </a:ext>
                  </a:extLst>
                </a:gridCol>
                <a:gridCol w="1941601">
                  <a:extLst>
                    <a:ext uri="{9D8B030D-6E8A-4147-A177-3AD203B41FA5}">
                      <a16:colId xmlns:a16="http://schemas.microsoft.com/office/drawing/2014/main" val="718363685"/>
                    </a:ext>
                  </a:extLst>
                </a:gridCol>
                <a:gridCol w="1707739">
                  <a:extLst>
                    <a:ext uri="{9D8B030D-6E8A-4147-A177-3AD203B41FA5}">
                      <a16:colId xmlns:a16="http://schemas.microsoft.com/office/drawing/2014/main" val="3460839612"/>
                    </a:ext>
                  </a:extLst>
                </a:gridCol>
                <a:gridCol w="1369617">
                  <a:extLst>
                    <a:ext uri="{9D8B030D-6E8A-4147-A177-3AD203B41FA5}">
                      <a16:colId xmlns:a16="http://schemas.microsoft.com/office/drawing/2014/main" val="1593024673"/>
                    </a:ext>
                  </a:extLst>
                </a:gridCol>
              </a:tblGrid>
              <a:tr h="690273">
                <a:tc>
                  <a:txBody>
                    <a:bodyPr/>
                    <a:lstStyle/>
                    <a:p>
                      <a:r>
                        <a:rPr lang="en-US" dirty="0"/>
                        <a:t>Division</a:t>
                      </a:r>
                    </a:p>
                  </a:txBody>
                  <a:tcPr anchor="ctr"/>
                </a:tc>
                <a:tc>
                  <a:txBody>
                    <a:bodyPr/>
                    <a:lstStyle/>
                    <a:p>
                      <a:r>
                        <a:rPr lang="en-US" dirty="0"/>
                        <a:t>Capital</a:t>
                      </a:r>
                    </a:p>
                  </a:txBody>
                  <a:tcPr anchor="ctr"/>
                </a:tc>
                <a:tc>
                  <a:txBody>
                    <a:bodyPr/>
                    <a:lstStyle/>
                    <a:p>
                      <a:r>
                        <a:rPr lang="en-US" dirty="0" err="1"/>
                        <a:t>Stablishment</a:t>
                      </a:r>
                      <a:endParaRPr lang="en-US" dirty="0"/>
                    </a:p>
                  </a:txBody>
                  <a:tcPr anchor="ctr"/>
                </a:tc>
                <a:tc>
                  <a:txBody>
                    <a:bodyPr/>
                    <a:lstStyle/>
                    <a:p>
                      <a:r>
                        <a:rPr lang="en-US" dirty="0"/>
                        <a:t>Area</a:t>
                      </a:r>
                    </a:p>
                  </a:txBody>
                  <a:tcPr anchor="ctr"/>
                </a:tc>
                <a:tc>
                  <a:txBody>
                    <a:bodyPr/>
                    <a:lstStyle/>
                    <a:p>
                      <a:r>
                        <a:rPr lang="en-US" dirty="0"/>
                        <a:t>Population</a:t>
                      </a:r>
                    </a:p>
                  </a:txBody>
                  <a:tcPr anchor="ctr"/>
                </a:tc>
                <a:tc>
                  <a:txBody>
                    <a:bodyPr/>
                    <a:lstStyle/>
                    <a:p>
                      <a:r>
                        <a:rPr lang="en-US" dirty="0"/>
                        <a:t>Density</a:t>
                      </a:r>
                    </a:p>
                  </a:txBody>
                  <a:tcPr anchor="ctr"/>
                </a:tc>
                <a:extLst>
                  <a:ext uri="{0D108BD9-81ED-4DB2-BD59-A6C34878D82A}">
                    <a16:rowId xmlns:a16="http://schemas.microsoft.com/office/drawing/2014/main" val="585069293"/>
                  </a:ext>
                </a:extLst>
              </a:tr>
              <a:tr h="570997">
                <a:tc>
                  <a:txBody>
                    <a:bodyPr/>
                    <a:lstStyle/>
                    <a:p>
                      <a:r>
                        <a:rPr lang="en-US" dirty="0"/>
                        <a:t>Barishal </a:t>
                      </a:r>
                      <a:r>
                        <a:rPr lang="en-US" dirty="0" err="1"/>
                        <a:t>Divisioin</a:t>
                      </a:r>
                      <a:endParaRPr lang="en-US" dirty="0"/>
                    </a:p>
                  </a:txBody>
                  <a:tcPr anchor="ctr"/>
                </a:tc>
                <a:tc>
                  <a:txBody>
                    <a:bodyPr/>
                    <a:lstStyle/>
                    <a:p>
                      <a:r>
                        <a:rPr lang="en-US" dirty="0"/>
                        <a:t>Barishal</a:t>
                      </a:r>
                    </a:p>
                  </a:txBody>
                  <a:tcPr anchor="ctr"/>
                </a:tc>
                <a:tc>
                  <a:txBody>
                    <a:bodyPr/>
                    <a:lstStyle/>
                    <a:p>
                      <a:r>
                        <a:rPr lang="en-US" sz="1800" b="0" i="0" kern="1200" dirty="0">
                          <a:solidFill>
                            <a:schemeClr val="dk1"/>
                          </a:solidFill>
                          <a:effectLst/>
                          <a:latin typeface="+mn-lt"/>
                          <a:ea typeface="+mn-ea"/>
                          <a:cs typeface="+mn-cs"/>
                        </a:rPr>
                        <a:t>1 January 1993</a:t>
                      </a:r>
                      <a:endParaRPr lang="en-US" dirty="0"/>
                    </a:p>
                  </a:txBody>
                  <a:tcPr anchor="ctr"/>
                </a:tc>
                <a:tc>
                  <a:txBody>
                    <a:bodyPr/>
                    <a:lstStyle/>
                    <a:p>
                      <a:r>
                        <a:rPr lang="en-US" sz="1800" b="0" i="0" kern="1200" dirty="0">
                          <a:solidFill>
                            <a:schemeClr val="dk1"/>
                          </a:solidFill>
                          <a:effectLst/>
                          <a:latin typeface="+mn-lt"/>
                          <a:ea typeface="+mn-ea"/>
                          <a:cs typeface="+mn-cs"/>
                        </a:rPr>
                        <a:t>13,225</a:t>
                      </a:r>
                      <a:endParaRPr lang="en-US" dirty="0"/>
                    </a:p>
                  </a:txBody>
                  <a:tcPr anchor="ctr"/>
                </a:tc>
                <a:tc>
                  <a:txBody>
                    <a:bodyPr/>
                    <a:lstStyle/>
                    <a:p>
                      <a:r>
                        <a:rPr lang="en-US" sz="1800" b="0" i="0" kern="1200" dirty="0">
                          <a:solidFill>
                            <a:schemeClr val="dk1"/>
                          </a:solidFill>
                          <a:effectLst/>
                          <a:latin typeface="+mn-lt"/>
                          <a:ea typeface="+mn-ea"/>
                          <a:cs typeface="+mn-cs"/>
                        </a:rPr>
                        <a:t>13,225</a:t>
                      </a:r>
                      <a:endParaRPr lang="en-US" dirty="0"/>
                    </a:p>
                  </a:txBody>
                  <a:tcPr anchor="ctr"/>
                </a:tc>
                <a:tc>
                  <a:txBody>
                    <a:bodyPr/>
                    <a:lstStyle/>
                    <a:p>
                      <a:r>
                        <a:rPr lang="en-US" sz="1800" b="0" i="0" kern="1200" dirty="0">
                          <a:solidFill>
                            <a:schemeClr val="dk1"/>
                          </a:solidFill>
                          <a:effectLst/>
                          <a:latin typeface="+mn-lt"/>
                          <a:ea typeface="+mn-ea"/>
                          <a:cs typeface="+mn-cs"/>
                        </a:rPr>
                        <a:t>734</a:t>
                      </a:r>
                      <a:endParaRPr lang="en-US" dirty="0"/>
                    </a:p>
                  </a:txBody>
                  <a:tcPr anchor="ctr"/>
                </a:tc>
                <a:extLst>
                  <a:ext uri="{0D108BD9-81ED-4DB2-BD59-A6C34878D82A}">
                    <a16:rowId xmlns:a16="http://schemas.microsoft.com/office/drawing/2014/main" val="2379096355"/>
                  </a:ext>
                </a:extLst>
              </a:tr>
              <a:tr h="767421">
                <a:tc>
                  <a:txBody>
                    <a:bodyPr/>
                    <a:lstStyle/>
                    <a:p>
                      <a:r>
                        <a:rPr lang="en-US" dirty="0"/>
                        <a:t>Chittagong </a:t>
                      </a:r>
                      <a:r>
                        <a:rPr lang="en-US" dirty="0" err="1"/>
                        <a:t>Divisioin</a:t>
                      </a:r>
                      <a:endParaRPr lang="en-US" dirty="0"/>
                    </a:p>
                  </a:txBody>
                  <a:tcPr anchor="ctr"/>
                </a:tc>
                <a:tc>
                  <a:txBody>
                    <a:bodyPr/>
                    <a:lstStyle/>
                    <a:p>
                      <a:r>
                        <a:rPr lang="en-US" dirty="0"/>
                        <a:t>Chittagong</a:t>
                      </a:r>
                    </a:p>
                  </a:txBody>
                  <a:tcPr anchor="ctr"/>
                </a:tc>
                <a:tc>
                  <a:txBody>
                    <a:bodyPr/>
                    <a:lstStyle/>
                    <a:p>
                      <a:r>
                        <a:rPr lang="en-US" sz="1800" b="0" i="0" kern="1200" dirty="0">
                          <a:solidFill>
                            <a:schemeClr val="dk1"/>
                          </a:solidFill>
                          <a:effectLst/>
                          <a:latin typeface="+mn-lt"/>
                          <a:ea typeface="+mn-ea"/>
                          <a:cs typeface="+mn-cs"/>
                        </a:rPr>
                        <a:t>1 January 1829</a:t>
                      </a:r>
                      <a:endParaRPr lang="en-US" dirty="0"/>
                    </a:p>
                  </a:txBody>
                  <a:tcPr anchor="ctr"/>
                </a:tc>
                <a:tc>
                  <a:txBody>
                    <a:bodyPr/>
                    <a:lstStyle/>
                    <a:p>
                      <a:r>
                        <a:rPr lang="en-US" sz="1800" b="0" i="0" kern="1200" dirty="0">
                          <a:solidFill>
                            <a:schemeClr val="dk1"/>
                          </a:solidFill>
                          <a:effectLst/>
                          <a:latin typeface="+mn-lt"/>
                          <a:ea typeface="+mn-ea"/>
                          <a:cs typeface="+mn-cs"/>
                        </a:rPr>
                        <a:t>33,909</a:t>
                      </a:r>
                      <a:endParaRPr lang="en-US" dirty="0"/>
                    </a:p>
                  </a:txBody>
                  <a:tcPr anchor="ctr"/>
                </a:tc>
                <a:tc>
                  <a:txBody>
                    <a:bodyPr/>
                    <a:lstStyle/>
                    <a:p>
                      <a:r>
                        <a:rPr lang="en-US" sz="1800" b="0" i="0" kern="1200" dirty="0">
                          <a:solidFill>
                            <a:schemeClr val="dk1"/>
                          </a:solidFill>
                          <a:effectLst/>
                          <a:latin typeface="+mn-lt"/>
                          <a:ea typeface="+mn-ea"/>
                          <a:cs typeface="+mn-cs"/>
                        </a:rPr>
                        <a:t>33,909</a:t>
                      </a:r>
                      <a:endParaRPr lang="en-US" dirty="0"/>
                    </a:p>
                  </a:txBody>
                  <a:tcPr anchor="ctr"/>
                </a:tc>
                <a:tc>
                  <a:txBody>
                    <a:bodyPr/>
                    <a:lstStyle/>
                    <a:p>
                      <a:r>
                        <a:rPr lang="en-US" sz="1800" b="0" i="0" kern="1200" dirty="0">
                          <a:solidFill>
                            <a:schemeClr val="dk1"/>
                          </a:solidFill>
                          <a:effectLst/>
                          <a:latin typeface="+mn-lt"/>
                          <a:ea typeface="+mn-ea"/>
                          <a:cs typeface="+mn-cs"/>
                        </a:rPr>
                        <a:t>1,025</a:t>
                      </a:r>
                      <a:endParaRPr lang="en-US" dirty="0"/>
                    </a:p>
                  </a:txBody>
                  <a:tcPr anchor="ctr"/>
                </a:tc>
                <a:extLst>
                  <a:ext uri="{0D108BD9-81ED-4DB2-BD59-A6C34878D82A}">
                    <a16:rowId xmlns:a16="http://schemas.microsoft.com/office/drawing/2014/main" val="2673325670"/>
                  </a:ext>
                </a:extLst>
              </a:tr>
              <a:tr h="605257">
                <a:tc>
                  <a:txBody>
                    <a:bodyPr/>
                    <a:lstStyle/>
                    <a:p>
                      <a:r>
                        <a:rPr lang="en-US" dirty="0"/>
                        <a:t>Dhaka </a:t>
                      </a:r>
                      <a:r>
                        <a:rPr lang="en-US" dirty="0" err="1"/>
                        <a:t>Divisioin</a:t>
                      </a:r>
                      <a:endParaRPr lang="en-US" dirty="0"/>
                    </a:p>
                  </a:txBody>
                  <a:tcPr anchor="ctr"/>
                </a:tc>
                <a:tc>
                  <a:txBody>
                    <a:bodyPr/>
                    <a:lstStyle/>
                    <a:p>
                      <a:r>
                        <a:rPr lang="en-US" dirty="0"/>
                        <a:t>Dhaka</a:t>
                      </a:r>
                    </a:p>
                  </a:txBody>
                  <a:tcPr anchor="ctr"/>
                </a:tc>
                <a:tc>
                  <a:txBody>
                    <a:bodyPr/>
                    <a:lstStyle/>
                    <a:p>
                      <a:r>
                        <a:rPr lang="en-US" dirty="0">
                          <a:effectLst/>
                        </a:rPr>
                        <a:t>1 January 1829</a:t>
                      </a:r>
                    </a:p>
                  </a:txBody>
                  <a:tcPr anchor="ctr"/>
                </a:tc>
                <a:tc>
                  <a:txBody>
                    <a:bodyPr/>
                    <a:lstStyle/>
                    <a:p>
                      <a:r>
                        <a:rPr lang="en-US" sz="1800" b="0" i="0" kern="1200" dirty="0">
                          <a:solidFill>
                            <a:schemeClr val="dk1"/>
                          </a:solidFill>
                          <a:effectLst/>
                          <a:latin typeface="+mn-lt"/>
                          <a:ea typeface="+mn-ea"/>
                          <a:cs typeface="+mn-cs"/>
                        </a:rPr>
                        <a:t>20,594</a:t>
                      </a:r>
                      <a:endParaRPr lang="en-US" dirty="0"/>
                    </a:p>
                  </a:txBody>
                  <a:tcPr anchor="ctr"/>
                </a:tc>
                <a:tc>
                  <a:txBody>
                    <a:bodyPr/>
                    <a:lstStyle/>
                    <a:p>
                      <a:r>
                        <a:rPr lang="en-US" sz="1800" b="0" i="0" kern="1200" dirty="0">
                          <a:solidFill>
                            <a:schemeClr val="dk1"/>
                          </a:solidFill>
                          <a:effectLst/>
                          <a:latin typeface="+mn-lt"/>
                          <a:ea typeface="+mn-ea"/>
                          <a:cs typeface="+mn-cs"/>
                        </a:rPr>
                        <a:t>20,594</a:t>
                      </a:r>
                      <a:endParaRPr lang="en-US" dirty="0"/>
                    </a:p>
                  </a:txBody>
                  <a:tcPr anchor="ctr"/>
                </a:tc>
                <a:tc>
                  <a:txBody>
                    <a:bodyPr/>
                    <a:lstStyle/>
                    <a:p>
                      <a:r>
                        <a:rPr lang="en-US" sz="1800" b="0" i="0" kern="1200" dirty="0">
                          <a:solidFill>
                            <a:schemeClr val="dk1"/>
                          </a:solidFill>
                          <a:effectLst/>
                          <a:latin typeface="+mn-lt"/>
                          <a:ea typeface="+mn-ea"/>
                          <a:cs typeface="+mn-cs"/>
                        </a:rPr>
                        <a:t>2,069</a:t>
                      </a:r>
                      <a:endParaRPr lang="en-US" dirty="0"/>
                    </a:p>
                  </a:txBody>
                  <a:tcPr anchor="ctr"/>
                </a:tc>
                <a:extLst>
                  <a:ext uri="{0D108BD9-81ED-4DB2-BD59-A6C34878D82A}">
                    <a16:rowId xmlns:a16="http://schemas.microsoft.com/office/drawing/2014/main" val="245304112"/>
                  </a:ext>
                </a:extLst>
              </a:tr>
              <a:tr h="582418">
                <a:tc>
                  <a:txBody>
                    <a:bodyPr/>
                    <a:lstStyle/>
                    <a:p>
                      <a:r>
                        <a:rPr lang="en-US" dirty="0"/>
                        <a:t>Rangpur </a:t>
                      </a:r>
                      <a:r>
                        <a:rPr lang="en-US" dirty="0" err="1"/>
                        <a:t>Divisioin</a:t>
                      </a:r>
                      <a:endParaRPr lang="en-US" dirty="0"/>
                    </a:p>
                  </a:txBody>
                  <a:tcPr anchor="ctr"/>
                </a:tc>
                <a:tc>
                  <a:txBody>
                    <a:bodyPr/>
                    <a:lstStyle/>
                    <a:p>
                      <a:r>
                        <a:rPr lang="en-US" dirty="0"/>
                        <a:t>Rangpur</a:t>
                      </a:r>
                    </a:p>
                  </a:txBody>
                  <a:tcPr anchor="ctr"/>
                </a:tc>
                <a:tc>
                  <a:txBody>
                    <a:bodyPr/>
                    <a:lstStyle/>
                    <a:p>
                      <a:r>
                        <a:rPr lang="en-US" dirty="0">
                          <a:effectLst/>
                        </a:rPr>
                        <a:t>25 January 2010</a:t>
                      </a:r>
                    </a:p>
                  </a:txBody>
                  <a:tcPr anchor="ctr"/>
                </a:tc>
                <a:tc>
                  <a:txBody>
                    <a:bodyPr/>
                    <a:lstStyle/>
                    <a:p>
                      <a:r>
                        <a:rPr lang="en-US" sz="1800" b="0" i="0" kern="1200" dirty="0">
                          <a:solidFill>
                            <a:schemeClr val="dk1"/>
                          </a:solidFill>
                          <a:effectLst/>
                          <a:latin typeface="+mn-lt"/>
                          <a:ea typeface="+mn-ea"/>
                          <a:cs typeface="+mn-cs"/>
                        </a:rPr>
                        <a:t>16,185</a:t>
                      </a:r>
                      <a:endParaRPr lang="en-US" dirty="0"/>
                    </a:p>
                  </a:txBody>
                  <a:tcPr anchor="ctr"/>
                </a:tc>
                <a:tc>
                  <a:txBody>
                    <a:bodyPr/>
                    <a:lstStyle/>
                    <a:p>
                      <a:r>
                        <a:rPr lang="en-US" sz="1800" b="0" i="0" kern="1200" dirty="0">
                          <a:solidFill>
                            <a:schemeClr val="dk1"/>
                          </a:solidFill>
                          <a:effectLst/>
                          <a:latin typeface="+mn-lt"/>
                          <a:ea typeface="+mn-ea"/>
                          <a:cs typeface="+mn-cs"/>
                        </a:rPr>
                        <a:t>22,284</a:t>
                      </a:r>
                      <a:endParaRPr lang="en-US" dirty="0"/>
                    </a:p>
                  </a:txBody>
                  <a:tcPr anchor="ctr"/>
                </a:tc>
                <a:tc>
                  <a:txBody>
                    <a:bodyPr/>
                    <a:lstStyle/>
                    <a:p>
                      <a:r>
                        <a:rPr lang="en-US" sz="1800" b="0" i="0" kern="1200" dirty="0">
                          <a:solidFill>
                            <a:schemeClr val="dk1"/>
                          </a:solidFill>
                          <a:effectLst/>
                          <a:latin typeface="+mn-lt"/>
                          <a:ea typeface="+mn-ea"/>
                          <a:cs typeface="+mn-cs"/>
                        </a:rPr>
                        <a:t>817</a:t>
                      </a:r>
                      <a:endParaRPr lang="en-US" dirty="0"/>
                    </a:p>
                  </a:txBody>
                  <a:tcPr anchor="ctr"/>
                </a:tc>
                <a:extLst>
                  <a:ext uri="{0D108BD9-81ED-4DB2-BD59-A6C34878D82A}">
                    <a16:rowId xmlns:a16="http://schemas.microsoft.com/office/drawing/2014/main" val="1109620090"/>
                  </a:ext>
                </a:extLst>
              </a:tr>
              <a:tr h="536737">
                <a:tc>
                  <a:txBody>
                    <a:bodyPr/>
                    <a:lstStyle/>
                    <a:p>
                      <a:r>
                        <a:rPr lang="en-US" dirty="0" err="1"/>
                        <a:t>Syleht</a:t>
                      </a:r>
                      <a:r>
                        <a:rPr lang="en-US" dirty="0"/>
                        <a:t> </a:t>
                      </a:r>
                      <a:r>
                        <a:rPr lang="en-US" dirty="0" err="1"/>
                        <a:t>Divisioin</a:t>
                      </a:r>
                      <a:endParaRPr lang="en-US" dirty="0"/>
                    </a:p>
                  </a:txBody>
                  <a:tcPr anchor="ctr"/>
                </a:tc>
                <a:tc>
                  <a:txBody>
                    <a:bodyPr/>
                    <a:lstStyle/>
                    <a:p>
                      <a:r>
                        <a:rPr lang="en-US" dirty="0" err="1"/>
                        <a:t>Syleht</a:t>
                      </a:r>
                      <a:endParaRPr lang="en-US" dirty="0"/>
                    </a:p>
                  </a:txBody>
                  <a:tcPr anchor="ctr"/>
                </a:tc>
                <a:tc>
                  <a:txBody>
                    <a:bodyPr/>
                    <a:lstStyle/>
                    <a:p>
                      <a:r>
                        <a:rPr lang="en-US" dirty="0">
                          <a:effectLst/>
                        </a:rPr>
                        <a:t>1 August 1995</a:t>
                      </a:r>
                    </a:p>
                  </a:txBody>
                  <a:tcPr anchor="ctr"/>
                </a:tc>
                <a:tc>
                  <a:txBody>
                    <a:bodyPr/>
                    <a:lstStyle/>
                    <a:p>
                      <a:r>
                        <a:rPr lang="en-US" sz="1800" b="0" i="0" kern="1200" dirty="0">
                          <a:solidFill>
                            <a:schemeClr val="dk1"/>
                          </a:solidFill>
                          <a:effectLst/>
                          <a:latin typeface="+mn-lt"/>
                          <a:ea typeface="+mn-ea"/>
                          <a:cs typeface="+mn-cs"/>
                        </a:rPr>
                        <a:t>12,635</a:t>
                      </a:r>
                      <a:endParaRPr lang="en-US" dirty="0"/>
                    </a:p>
                  </a:txBody>
                  <a:tcPr anchor="ctr"/>
                </a:tc>
                <a:tc>
                  <a:txBody>
                    <a:bodyPr/>
                    <a:lstStyle/>
                    <a:p>
                      <a:r>
                        <a:rPr lang="en-US" sz="1800" b="0" i="0" kern="1200" dirty="0">
                          <a:solidFill>
                            <a:schemeClr val="dk1"/>
                          </a:solidFill>
                          <a:effectLst/>
                          <a:latin typeface="+mn-lt"/>
                          <a:ea typeface="+mn-ea"/>
                          <a:cs typeface="+mn-cs"/>
                        </a:rPr>
                        <a:t>10,584</a:t>
                      </a:r>
                      <a:endParaRPr lang="en-US" dirty="0"/>
                    </a:p>
                  </a:txBody>
                  <a:tcPr anchor="ctr"/>
                </a:tc>
                <a:tc>
                  <a:txBody>
                    <a:bodyPr/>
                    <a:lstStyle/>
                    <a:p>
                      <a:r>
                        <a:rPr lang="en-US" sz="1800" b="0" i="0" kern="1200" dirty="0">
                          <a:solidFill>
                            <a:schemeClr val="dk1"/>
                          </a:solidFill>
                          <a:effectLst/>
                          <a:latin typeface="+mn-lt"/>
                          <a:ea typeface="+mn-ea"/>
                          <a:cs typeface="+mn-cs"/>
                        </a:rPr>
                        <a:t>1,271</a:t>
                      </a:r>
                      <a:endParaRPr lang="en-US" dirty="0"/>
                    </a:p>
                  </a:txBody>
                  <a:tcPr anchor="ctr"/>
                </a:tc>
                <a:extLst>
                  <a:ext uri="{0D108BD9-81ED-4DB2-BD59-A6C34878D82A}">
                    <a16:rowId xmlns:a16="http://schemas.microsoft.com/office/drawing/2014/main" val="2952847334"/>
                  </a:ext>
                </a:extLst>
              </a:tr>
              <a:tr h="616677">
                <a:tc>
                  <a:txBody>
                    <a:bodyPr/>
                    <a:lstStyle/>
                    <a:p>
                      <a:r>
                        <a:rPr lang="en-US" dirty="0"/>
                        <a:t>Khulna </a:t>
                      </a:r>
                      <a:r>
                        <a:rPr lang="en-US" dirty="0" err="1"/>
                        <a:t>Divisioin</a:t>
                      </a:r>
                      <a:endParaRPr lang="en-US" dirty="0"/>
                    </a:p>
                  </a:txBody>
                  <a:tcPr anchor="ctr"/>
                </a:tc>
                <a:tc>
                  <a:txBody>
                    <a:bodyPr/>
                    <a:lstStyle/>
                    <a:p>
                      <a:r>
                        <a:rPr lang="en-US" dirty="0"/>
                        <a:t>Khulna</a:t>
                      </a:r>
                    </a:p>
                  </a:txBody>
                  <a:tcPr anchor="ctr"/>
                </a:tc>
                <a:tc>
                  <a:txBody>
                    <a:bodyPr/>
                    <a:lstStyle/>
                    <a:p>
                      <a:r>
                        <a:rPr lang="en-US" dirty="0">
                          <a:effectLst/>
                        </a:rPr>
                        <a:t>1 October 1960</a:t>
                      </a:r>
                    </a:p>
                  </a:txBody>
                  <a:tcPr anchor="ctr"/>
                </a:tc>
                <a:tc>
                  <a:txBody>
                    <a:bodyPr/>
                    <a:lstStyle/>
                    <a:p>
                      <a:r>
                        <a:rPr lang="en-US" sz="1800" b="0" i="0" kern="1200" dirty="0">
                          <a:solidFill>
                            <a:schemeClr val="dk1"/>
                          </a:solidFill>
                          <a:effectLst/>
                          <a:latin typeface="+mn-lt"/>
                          <a:ea typeface="+mn-ea"/>
                          <a:cs typeface="+mn-cs"/>
                        </a:rPr>
                        <a:t>22,284</a:t>
                      </a:r>
                      <a:endParaRPr lang="en-US" dirty="0"/>
                    </a:p>
                  </a:txBody>
                  <a:tcPr anchor="ctr"/>
                </a:tc>
                <a:tc>
                  <a:txBody>
                    <a:bodyPr/>
                    <a:lstStyle/>
                    <a:p>
                      <a:r>
                        <a:rPr lang="en-US" sz="1800" b="0" i="0" kern="1200" dirty="0">
                          <a:solidFill>
                            <a:schemeClr val="dk1"/>
                          </a:solidFill>
                          <a:effectLst/>
                          <a:latin typeface="+mn-lt"/>
                          <a:ea typeface="+mn-ea"/>
                          <a:cs typeface="+mn-cs"/>
                        </a:rPr>
                        <a:t>18,153</a:t>
                      </a:r>
                      <a:endParaRPr lang="en-US" dirty="0"/>
                    </a:p>
                  </a:txBody>
                  <a:tcPr anchor="ctr"/>
                </a:tc>
                <a:tc>
                  <a:txBody>
                    <a:bodyPr/>
                    <a:lstStyle/>
                    <a:p>
                      <a:r>
                        <a:rPr lang="en-US" sz="1800" b="0" i="0" kern="1200" dirty="0">
                          <a:solidFill>
                            <a:schemeClr val="dk1"/>
                          </a:solidFill>
                          <a:effectLst/>
                          <a:latin typeface="+mn-lt"/>
                          <a:ea typeface="+mn-ea"/>
                          <a:cs typeface="+mn-cs"/>
                        </a:rPr>
                        <a:t>1,190</a:t>
                      </a:r>
                      <a:endParaRPr lang="en-US" dirty="0"/>
                    </a:p>
                  </a:txBody>
                  <a:tcPr anchor="ctr"/>
                </a:tc>
                <a:extLst>
                  <a:ext uri="{0D108BD9-81ED-4DB2-BD59-A6C34878D82A}">
                    <a16:rowId xmlns:a16="http://schemas.microsoft.com/office/drawing/2014/main" val="644960682"/>
                  </a:ext>
                </a:extLst>
              </a:tr>
              <a:tr h="767421">
                <a:tc>
                  <a:txBody>
                    <a:bodyPr/>
                    <a:lstStyle/>
                    <a:p>
                      <a:r>
                        <a:rPr lang="en-US" dirty="0" err="1"/>
                        <a:t>Mymensigh</a:t>
                      </a:r>
                      <a:r>
                        <a:rPr lang="en-US" dirty="0"/>
                        <a:t> </a:t>
                      </a:r>
                      <a:r>
                        <a:rPr lang="en-US" dirty="0" err="1"/>
                        <a:t>Divisioin</a:t>
                      </a:r>
                      <a:endParaRPr lang="en-US" dirty="0"/>
                    </a:p>
                  </a:txBody>
                  <a:tcPr anchor="ctr"/>
                </a:tc>
                <a:tc>
                  <a:txBody>
                    <a:bodyPr/>
                    <a:lstStyle/>
                    <a:p>
                      <a:r>
                        <a:rPr lang="en-US" dirty="0" err="1"/>
                        <a:t>Mymensigh</a:t>
                      </a:r>
                      <a:endParaRPr lang="en-US" dirty="0"/>
                    </a:p>
                  </a:txBody>
                  <a:tcPr anchor="ctr"/>
                </a:tc>
                <a:tc>
                  <a:txBody>
                    <a:bodyPr/>
                    <a:lstStyle/>
                    <a:p>
                      <a:r>
                        <a:rPr lang="en-US" sz="1800" b="0" i="0" kern="1200" dirty="0">
                          <a:solidFill>
                            <a:schemeClr val="dk1"/>
                          </a:solidFill>
                          <a:effectLst/>
                          <a:latin typeface="+mn-lt"/>
                          <a:ea typeface="+mn-ea"/>
                          <a:cs typeface="+mn-cs"/>
                        </a:rPr>
                        <a:t>14 September 2015</a:t>
                      </a:r>
                      <a:endParaRPr lang="en-US" dirty="0"/>
                    </a:p>
                  </a:txBody>
                  <a:tcPr anchor="ctr"/>
                </a:tc>
                <a:tc>
                  <a:txBody>
                    <a:bodyPr/>
                    <a:lstStyle/>
                    <a:p>
                      <a:r>
                        <a:rPr lang="en-US" sz="1800" b="0" i="0" kern="1200" dirty="0">
                          <a:solidFill>
                            <a:schemeClr val="dk1"/>
                          </a:solidFill>
                          <a:effectLst/>
                          <a:latin typeface="+mn-lt"/>
                          <a:ea typeface="+mn-ea"/>
                          <a:cs typeface="+mn-cs"/>
                        </a:rPr>
                        <a:t>10,584</a:t>
                      </a:r>
                      <a:endParaRPr lang="en-US" dirty="0"/>
                    </a:p>
                  </a:txBody>
                  <a:tcPr anchor="ctr"/>
                </a:tc>
                <a:tc>
                  <a:txBody>
                    <a:bodyPr/>
                    <a:lstStyle/>
                    <a:p>
                      <a:r>
                        <a:rPr lang="en-US" sz="1800" b="0" i="0" kern="1200" dirty="0">
                          <a:solidFill>
                            <a:schemeClr val="dk1"/>
                          </a:solidFill>
                          <a:effectLst/>
                          <a:latin typeface="+mn-lt"/>
                          <a:ea typeface="+mn-ea"/>
                          <a:cs typeface="+mn-cs"/>
                        </a:rPr>
                        <a:t>16,185</a:t>
                      </a:r>
                      <a:endParaRPr lang="en-US" dirty="0"/>
                    </a:p>
                  </a:txBody>
                  <a:tcPr anchor="ctr"/>
                </a:tc>
                <a:tc>
                  <a:txBody>
                    <a:bodyPr/>
                    <a:lstStyle/>
                    <a:p>
                      <a:r>
                        <a:rPr lang="en-US" sz="1800" b="0" i="0" kern="1200" dirty="0">
                          <a:solidFill>
                            <a:schemeClr val="dk1"/>
                          </a:solidFill>
                          <a:effectLst/>
                          <a:latin typeface="+mn-lt"/>
                          <a:ea typeface="+mn-ea"/>
                          <a:cs typeface="+mn-cs"/>
                        </a:rPr>
                        <a:t>1,166</a:t>
                      </a:r>
                      <a:endParaRPr lang="en-US" dirty="0"/>
                    </a:p>
                  </a:txBody>
                  <a:tcPr anchor="ctr"/>
                </a:tc>
                <a:extLst>
                  <a:ext uri="{0D108BD9-81ED-4DB2-BD59-A6C34878D82A}">
                    <a16:rowId xmlns:a16="http://schemas.microsoft.com/office/drawing/2014/main" val="3774738820"/>
                  </a:ext>
                </a:extLst>
              </a:tr>
              <a:tr h="570997">
                <a:tc>
                  <a:txBody>
                    <a:bodyPr/>
                    <a:lstStyle/>
                    <a:p>
                      <a:r>
                        <a:rPr lang="en-US" dirty="0" err="1"/>
                        <a:t>Rajshahi</a:t>
                      </a:r>
                      <a:r>
                        <a:rPr lang="en-US" dirty="0"/>
                        <a:t> </a:t>
                      </a:r>
                      <a:r>
                        <a:rPr lang="en-US" dirty="0" err="1"/>
                        <a:t>Divisioin</a:t>
                      </a:r>
                      <a:endParaRPr lang="en-US" dirty="0"/>
                    </a:p>
                  </a:txBody>
                  <a:tcPr anchor="ctr"/>
                </a:tc>
                <a:tc>
                  <a:txBody>
                    <a:bodyPr/>
                    <a:lstStyle/>
                    <a:p>
                      <a:r>
                        <a:rPr lang="en-US" dirty="0" err="1"/>
                        <a:t>Rajshahi</a:t>
                      </a:r>
                      <a:endParaRPr lang="en-US" dirty="0"/>
                    </a:p>
                  </a:txBody>
                  <a:tcPr anchor="ctr"/>
                </a:tc>
                <a:tc>
                  <a:txBody>
                    <a:bodyPr/>
                    <a:lstStyle/>
                    <a:p>
                      <a:r>
                        <a:rPr lang="en-US" sz="1800" b="0" i="0" kern="1200" dirty="0">
                          <a:solidFill>
                            <a:schemeClr val="dk1"/>
                          </a:solidFill>
                          <a:effectLst/>
                          <a:latin typeface="+mn-lt"/>
                          <a:ea typeface="+mn-ea"/>
                          <a:cs typeface="+mn-cs"/>
                        </a:rPr>
                        <a:t>1 January 1829</a:t>
                      </a:r>
                      <a:endParaRPr lang="en-US" dirty="0"/>
                    </a:p>
                  </a:txBody>
                  <a:tcPr anchor="ctr"/>
                </a:tc>
                <a:tc>
                  <a:txBody>
                    <a:bodyPr/>
                    <a:lstStyle/>
                    <a:p>
                      <a:r>
                        <a:rPr lang="en-US" dirty="0">
                          <a:effectLst/>
                        </a:rPr>
                        <a:t>18,153</a:t>
                      </a:r>
                    </a:p>
                  </a:txBody>
                  <a:tcPr anchor="ctr"/>
                </a:tc>
                <a:tc>
                  <a:txBody>
                    <a:bodyPr/>
                    <a:lstStyle/>
                    <a:p>
                      <a:r>
                        <a:rPr lang="en-US" sz="1800" b="0" i="0" kern="1200" dirty="0">
                          <a:solidFill>
                            <a:schemeClr val="dk1"/>
                          </a:solidFill>
                          <a:effectLst/>
                          <a:latin typeface="+mn-lt"/>
                          <a:ea typeface="+mn-ea"/>
                          <a:cs typeface="+mn-cs"/>
                        </a:rPr>
                        <a:t>12,635</a:t>
                      </a:r>
                      <a:endParaRPr lang="en-US" dirty="0"/>
                    </a:p>
                  </a:txBody>
                  <a:tcPr anchor="ctr"/>
                </a:tc>
                <a:tc>
                  <a:txBody>
                    <a:bodyPr/>
                    <a:lstStyle/>
                    <a:p>
                      <a:r>
                        <a:rPr lang="en-US" sz="1800" b="0" i="0" kern="1200" dirty="0">
                          <a:solidFill>
                            <a:schemeClr val="dk1"/>
                          </a:solidFill>
                          <a:effectLst/>
                          <a:latin typeface="+mn-lt"/>
                          <a:ea typeface="+mn-ea"/>
                          <a:cs typeface="+mn-cs"/>
                        </a:rPr>
                        <a:t>986</a:t>
                      </a:r>
                      <a:endParaRPr lang="en-US" dirty="0"/>
                    </a:p>
                  </a:txBody>
                  <a:tcPr anchor="ctr"/>
                </a:tc>
                <a:extLst>
                  <a:ext uri="{0D108BD9-81ED-4DB2-BD59-A6C34878D82A}">
                    <a16:rowId xmlns:a16="http://schemas.microsoft.com/office/drawing/2014/main" val="1708521420"/>
                  </a:ext>
                </a:extLst>
              </a:tr>
            </a:tbl>
          </a:graphicData>
        </a:graphic>
      </p:graphicFrame>
    </p:spTree>
    <p:extLst>
      <p:ext uri="{BB962C8B-B14F-4D97-AF65-F5344CB8AC3E}">
        <p14:creationId xmlns:p14="http://schemas.microsoft.com/office/powerpoint/2010/main" val="13470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E72F3CDA-B03D-34F5-92D2-8B9F9DA94FD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087D7FB-48D7-BB33-4614-182EDC935AC8}"/>
              </a:ext>
            </a:extLst>
          </p:cNvPr>
          <p:cNvSpPr/>
          <p:nvPr/>
        </p:nvSpPr>
        <p:spPr>
          <a:xfrm>
            <a:off x="0" y="0"/>
            <a:ext cx="12192000" cy="685800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walking on a path next to a river&#10;&#10;Description automatically generated">
            <a:extLst>
              <a:ext uri="{FF2B5EF4-FFF2-40B4-BE49-F238E27FC236}">
                <a16:creationId xmlns:a16="http://schemas.microsoft.com/office/drawing/2014/main" id="{772EB694-22BC-CAED-A503-2B07C424B3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852" y="2911004"/>
            <a:ext cx="1561125" cy="1038187"/>
          </a:xfrm>
          <a:prstGeom prst="rect">
            <a:avLst/>
          </a:prstGeom>
          <a:effectLst>
            <a:reflection blurRad="6350" stA="52000" endA="300" endPos="35000" dir="5400000" sy="-100000" algn="bl" rotWithShape="0"/>
          </a:effectLst>
        </p:spPr>
      </p:pic>
      <p:pic>
        <p:nvPicPr>
          <p:cNvPr id="5" name="Picture 4" descr="A river running through a grassy area with houses&#10;&#10;Description automatically generated">
            <a:extLst>
              <a:ext uri="{FF2B5EF4-FFF2-40B4-BE49-F238E27FC236}">
                <a16:creationId xmlns:a16="http://schemas.microsoft.com/office/drawing/2014/main" id="{49ED54C7-0852-AF33-B565-4BDF1BE77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7477" y="2648264"/>
            <a:ext cx="2232713" cy="1484810"/>
          </a:xfrm>
          <a:prstGeom prst="rect">
            <a:avLst/>
          </a:prstGeom>
          <a:effectLst>
            <a:reflection blurRad="6350" stA="52000" endA="300" endPos="35000" dir="5400000" sy="-100000" algn="bl" rotWithShape="0"/>
          </a:effectLst>
        </p:spPr>
      </p:pic>
      <p:pic>
        <p:nvPicPr>
          <p:cNvPr id="6" name="Picture 5" descr="A person walking in a field&#10;&#10;Description automatically generated">
            <a:extLst>
              <a:ext uri="{FF2B5EF4-FFF2-40B4-BE49-F238E27FC236}">
                <a16:creationId xmlns:a16="http://schemas.microsoft.com/office/drawing/2014/main" id="{A19A3BA0-6901-DE0F-8F6F-708FD343E1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4497" y="2911004"/>
            <a:ext cx="1569449" cy="1035991"/>
          </a:xfrm>
          <a:prstGeom prst="rect">
            <a:avLst/>
          </a:prstGeom>
        </p:spPr>
      </p:pic>
      <p:pic>
        <p:nvPicPr>
          <p:cNvPr id="7" name="Picture 6" descr="A person walking on a path near a river&#10;&#10;Description automatically generated">
            <a:extLst>
              <a:ext uri="{FF2B5EF4-FFF2-40B4-BE49-F238E27FC236}">
                <a16:creationId xmlns:a16="http://schemas.microsoft.com/office/drawing/2014/main" id="{46137BB4-F297-D35D-0B11-5BC65BBCE1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3160" y="2648264"/>
            <a:ext cx="2347990" cy="1561472"/>
          </a:xfrm>
          <a:prstGeom prst="rect">
            <a:avLst/>
          </a:prstGeom>
          <a:effectLst>
            <a:reflection blurRad="6350" stA="52000" endA="300" endPos="35000" dir="5400000" sy="-100000" algn="bl" rotWithShape="0"/>
          </a:effectLst>
        </p:spPr>
      </p:pic>
      <p:pic>
        <p:nvPicPr>
          <p:cNvPr id="8" name="Picture 7" descr="A sunset over a body of water&#10;&#10;Description automatically generated">
            <a:extLst>
              <a:ext uri="{FF2B5EF4-FFF2-40B4-BE49-F238E27FC236}">
                <a16:creationId xmlns:a16="http://schemas.microsoft.com/office/drawing/2014/main" id="{DBEC188B-526B-B1DB-D67E-5A27C04229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7462" y="2275174"/>
            <a:ext cx="3510786" cy="2240927"/>
          </a:xfrm>
          <a:prstGeom prst="rect">
            <a:avLst/>
          </a:prstGeom>
          <a:effectLst>
            <a:reflection blurRad="6350" stA="52000" endA="300" endPos="35000" dir="5400000" sy="-100000" algn="bl" rotWithShape="0"/>
          </a:effectLst>
        </p:spPr>
      </p:pic>
      <p:sp>
        <p:nvSpPr>
          <p:cNvPr id="9" name="TextBox 8">
            <a:extLst>
              <a:ext uri="{FF2B5EF4-FFF2-40B4-BE49-F238E27FC236}">
                <a16:creationId xmlns:a16="http://schemas.microsoft.com/office/drawing/2014/main" id="{20B91EB1-8B80-AAF6-6629-8401BB671168}"/>
              </a:ext>
            </a:extLst>
          </p:cNvPr>
          <p:cNvSpPr txBox="1"/>
          <p:nvPr/>
        </p:nvSpPr>
        <p:spPr>
          <a:xfrm>
            <a:off x="3286125" y="1101559"/>
            <a:ext cx="5619750" cy="707886"/>
          </a:xfrm>
          <a:prstGeom prst="rect">
            <a:avLst/>
          </a:prstGeom>
          <a:noFill/>
        </p:spPr>
        <p:txBody>
          <a:bodyPr wrap="square" rtlCol="0">
            <a:spAutoFit/>
          </a:bodyPr>
          <a:lstStyle/>
          <a:p>
            <a:pPr algn="ctr"/>
            <a:r>
              <a:rPr lang="en-US" sz="4000" b="1" dirty="0">
                <a:solidFill>
                  <a:schemeClr val="accent6">
                    <a:lumMod val="60000"/>
                    <a:lumOff val="40000"/>
                  </a:schemeClr>
                </a:solidFill>
                <a:latin typeface="Times New Roman" panose="02020603050405020304" pitchFamily="18" charset="0"/>
                <a:cs typeface="Times New Roman" panose="02020603050405020304" pitchFamily="18" charset="0"/>
              </a:rPr>
              <a:t>Scenario of Bangladesh</a:t>
            </a:r>
          </a:p>
        </p:txBody>
      </p:sp>
    </p:spTree>
    <p:extLst>
      <p:ext uri="{BB962C8B-B14F-4D97-AF65-F5344CB8AC3E}">
        <p14:creationId xmlns:p14="http://schemas.microsoft.com/office/powerpoint/2010/main" val="219434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A1B72FB6-9740-DD8F-E461-65BF74BB7E2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0C11F42-3723-B640-96FD-D9D7BA04BFFC}"/>
              </a:ext>
            </a:extLst>
          </p:cNvPr>
          <p:cNvSpPr/>
          <p:nvPr/>
        </p:nvSpPr>
        <p:spPr>
          <a:xfrm>
            <a:off x="0" y="0"/>
            <a:ext cx="12254593" cy="685800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CAE5523-E9D3-D48F-CE5A-EB6420DEA3DE}"/>
              </a:ext>
            </a:extLst>
          </p:cNvPr>
          <p:cNvSpPr txBox="1"/>
          <p:nvPr/>
        </p:nvSpPr>
        <p:spPr>
          <a:xfrm>
            <a:off x="674542" y="799922"/>
            <a:ext cx="3916507" cy="830997"/>
          </a:xfrm>
          <a:prstGeom prst="rect">
            <a:avLst/>
          </a:prstGeom>
          <a:noFill/>
        </p:spPr>
        <p:txBody>
          <a:bodyPr wrap="square" rtlCol="0">
            <a:spAutoFit/>
          </a:bodyPr>
          <a:lstStyle/>
          <a:p>
            <a:pPr algn="l"/>
            <a:r>
              <a:rPr lang="en-US" sz="2400" b="1" i="0" dirty="0">
                <a:solidFill>
                  <a:schemeClr val="accent6">
                    <a:lumMod val="60000"/>
                    <a:lumOff val="40000"/>
                  </a:schemeClr>
                </a:solidFill>
                <a:effectLst/>
                <a:latin typeface="Arial" panose="020B0604020202020204" pitchFamily="34" charset="0"/>
              </a:rPr>
              <a:t>Foreign Relations</a:t>
            </a:r>
            <a:r>
              <a:rPr lang="en-US" sz="2400" dirty="0">
                <a:solidFill>
                  <a:schemeClr val="bg1"/>
                </a:solidFill>
                <a:latin typeface="Arial" panose="020B0604020202020204" pitchFamily="34" charset="0"/>
                <a:cs typeface="Arial" panose="020B0604020202020204" pitchFamily="34" charset="0"/>
              </a:rPr>
              <a:t/>
            </a:r>
            <a:br>
              <a:rPr lang="en-US" sz="2400" dirty="0">
                <a:solidFill>
                  <a:schemeClr val="bg1"/>
                </a:solidFill>
                <a:latin typeface="Arial" panose="020B0604020202020204" pitchFamily="34" charset="0"/>
                <a:cs typeface="Arial" panose="020B0604020202020204" pitchFamily="34" charset="0"/>
              </a:rPr>
            </a:br>
            <a:endParaRPr lang="en-US" sz="2400" b="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141781B-59F2-2291-CC00-EEF354537EC2}"/>
              </a:ext>
            </a:extLst>
          </p:cNvPr>
          <p:cNvSpPr txBox="1"/>
          <p:nvPr/>
        </p:nvSpPr>
        <p:spPr>
          <a:xfrm>
            <a:off x="674542" y="1308957"/>
            <a:ext cx="6040583" cy="2551148"/>
          </a:xfrm>
          <a:prstGeom prst="rect">
            <a:avLst/>
          </a:prstGeom>
          <a:noFill/>
        </p:spPr>
        <p:txBody>
          <a:bodyPr wrap="square" rtlCol="0">
            <a:spAutoFit/>
          </a:bodyPr>
          <a:lstStyle/>
          <a:p>
            <a:pPr algn="just">
              <a:lnSpc>
                <a:spcPct val="150000"/>
              </a:lnSpc>
            </a:pPr>
            <a:r>
              <a:rPr lang="en-US" sz="1200" b="0" i="0" dirty="0">
                <a:solidFill>
                  <a:schemeClr val="bg1"/>
                </a:solidFill>
                <a:effectLst/>
                <a:latin typeface="Arial" panose="020B0604020202020204" pitchFamily="34" charset="0"/>
              </a:rPr>
              <a:t>Bangladesh is considered a </a:t>
            </a:r>
            <a:r>
              <a:rPr lang="en-US" sz="1200" b="0" i="0" u="none" strike="noStrike" dirty="0">
                <a:solidFill>
                  <a:schemeClr val="bg1"/>
                </a:solidFill>
                <a:effectLst/>
                <a:latin typeface="Arial" panose="020B0604020202020204" pitchFamily="34" charset="0"/>
                <a:hlinkClick r:id="rId3" tooltip="Middle power">
                  <a:extLst>
                    <a:ext uri="{A12FA001-AC4F-418D-AE19-62706E023703}">
                      <ahyp:hlinkClr xmlns="" xmlns:ahyp="http://schemas.microsoft.com/office/drawing/2018/hyperlinkcolor" val="tx"/>
                    </a:ext>
                  </a:extLst>
                </a:hlinkClick>
              </a:rPr>
              <a:t>middle power</a:t>
            </a:r>
            <a:r>
              <a:rPr lang="en-US" sz="1200" b="0" i="0" dirty="0">
                <a:solidFill>
                  <a:schemeClr val="bg1"/>
                </a:solidFill>
                <a:effectLst/>
                <a:latin typeface="Arial" panose="020B0604020202020204" pitchFamily="34" charset="0"/>
              </a:rPr>
              <a:t> in </a:t>
            </a:r>
            <a:r>
              <a:rPr lang="en-US" sz="1200" b="0" i="0" u="none" strike="noStrike" dirty="0">
                <a:solidFill>
                  <a:schemeClr val="bg1"/>
                </a:solidFill>
                <a:effectLst/>
                <a:latin typeface="Arial" panose="020B0604020202020204" pitchFamily="34" charset="0"/>
                <a:hlinkClick r:id="rId4" tooltip="Global politics">
                  <a:extLst>
                    <a:ext uri="{A12FA001-AC4F-418D-AE19-62706E023703}">
                      <ahyp:hlinkClr xmlns="" xmlns:ahyp="http://schemas.microsoft.com/office/drawing/2018/hyperlinkcolor" val="tx"/>
                    </a:ext>
                  </a:extLst>
                </a:hlinkClick>
              </a:rPr>
              <a:t>global politics</a:t>
            </a:r>
            <a:r>
              <a:rPr lang="en-US" sz="1200" b="0" i="0" dirty="0">
                <a:solidFill>
                  <a:schemeClr val="bg1"/>
                </a:solidFill>
                <a:effectLst/>
                <a:latin typeface="Arial" panose="020B0604020202020204" pitchFamily="34" charset="0"/>
              </a:rPr>
              <a:t>.</a:t>
            </a:r>
            <a:r>
              <a:rPr lang="en-US" sz="1200" b="0" i="0" u="none" strike="noStrike" baseline="30000" dirty="0">
                <a:solidFill>
                  <a:schemeClr val="bg1"/>
                </a:solidFill>
                <a:effectLst/>
                <a:latin typeface="Arial" panose="020B0604020202020204" pitchFamily="34" charset="0"/>
                <a:hlinkClick r:id="rId5">
                  <a:extLst>
                    <a:ext uri="{A12FA001-AC4F-418D-AE19-62706E023703}">
                      <ahyp:hlinkClr xmlns="" xmlns:ahyp="http://schemas.microsoft.com/office/drawing/2018/hyperlinkcolor" val="tx"/>
                    </a:ext>
                  </a:extLst>
                </a:hlinkClick>
              </a:rPr>
              <a:t>[95]</a:t>
            </a:r>
            <a:r>
              <a:rPr lang="en-US" sz="1200" b="0" i="0" dirty="0">
                <a:solidFill>
                  <a:schemeClr val="bg1"/>
                </a:solidFill>
                <a:effectLst/>
                <a:latin typeface="Arial" panose="020B0604020202020204" pitchFamily="34" charset="0"/>
              </a:rPr>
              <a:t> It plays an important role in the geopolitical affairs of the </a:t>
            </a:r>
            <a:r>
              <a:rPr lang="en-US" sz="1200" b="0" i="0" u="none" strike="noStrike" dirty="0">
                <a:solidFill>
                  <a:schemeClr val="bg1"/>
                </a:solidFill>
                <a:effectLst/>
                <a:latin typeface="Arial" panose="020B0604020202020204" pitchFamily="34" charset="0"/>
                <a:hlinkClick r:id="rId6" tooltip="Indo-Pacific">
                  <a:extLst>
                    <a:ext uri="{A12FA001-AC4F-418D-AE19-62706E023703}">
                      <ahyp:hlinkClr xmlns="" xmlns:ahyp="http://schemas.microsoft.com/office/drawing/2018/hyperlinkcolor" val="tx"/>
                    </a:ext>
                  </a:extLst>
                </a:hlinkClick>
              </a:rPr>
              <a:t>Indo-Pacific</a:t>
            </a:r>
            <a:r>
              <a:rPr lang="en-US" sz="1200" b="0" i="0" dirty="0">
                <a:solidFill>
                  <a:schemeClr val="bg1"/>
                </a:solidFill>
                <a:effectLst/>
                <a:latin typeface="Arial" panose="020B0604020202020204" pitchFamily="34" charset="0"/>
              </a:rPr>
              <a:t>,</a:t>
            </a:r>
            <a:r>
              <a:rPr lang="en-US" sz="1200" b="0" i="0" u="none" strike="noStrike" baseline="30000" dirty="0">
                <a:solidFill>
                  <a:schemeClr val="bg1"/>
                </a:solidFill>
                <a:effectLst/>
                <a:latin typeface="Arial" panose="020B0604020202020204" pitchFamily="34" charset="0"/>
                <a:hlinkClick r:id="rId7">
                  <a:extLst>
                    <a:ext uri="{A12FA001-AC4F-418D-AE19-62706E023703}">
                      <ahyp:hlinkClr xmlns="" xmlns:ahyp="http://schemas.microsoft.com/office/drawing/2018/hyperlinkcolor" val="tx"/>
                    </a:ext>
                  </a:extLst>
                </a:hlinkClick>
              </a:rPr>
              <a:t>[96]</a:t>
            </a:r>
            <a:r>
              <a:rPr lang="en-US" sz="1200" b="0" i="0" dirty="0">
                <a:solidFill>
                  <a:schemeClr val="bg1"/>
                </a:solidFill>
                <a:effectLst/>
                <a:latin typeface="Arial" panose="020B0604020202020204" pitchFamily="34" charset="0"/>
              </a:rPr>
              <a:t> due to its strategic location between South and Southeast Asia.</a:t>
            </a:r>
            <a:r>
              <a:rPr lang="en-US" sz="1200" b="0" i="0" u="none" strike="noStrike" baseline="30000" dirty="0">
                <a:solidFill>
                  <a:schemeClr val="bg1"/>
                </a:solidFill>
                <a:effectLst/>
                <a:latin typeface="Arial" panose="020B0604020202020204" pitchFamily="34" charset="0"/>
                <a:hlinkClick r:id="rId8">
                  <a:extLst>
                    <a:ext uri="{A12FA001-AC4F-418D-AE19-62706E023703}">
                      <ahyp:hlinkClr xmlns="" xmlns:ahyp="http://schemas.microsoft.com/office/drawing/2018/hyperlinkcolor" val="tx"/>
                    </a:ext>
                  </a:extLst>
                </a:hlinkClick>
              </a:rPr>
              <a:t>[97]</a:t>
            </a:r>
            <a:r>
              <a:rPr lang="en-US" sz="1200" b="0" i="0" dirty="0">
                <a:solidFill>
                  <a:schemeClr val="bg1"/>
                </a:solidFill>
                <a:effectLst/>
                <a:latin typeface="Arial" panose="020B0604020202020204" pitchFamily="34" charset="0"/>
              </a:rPr>
              <a:t> Bangladesh joined the </a:t>
            </a:r>
            <a:r>
              <a:rPr lang="en-US" sz="1200" b="0" i="0" u="none" strike="noStrike" dirty="0">
                <a:solidFill>
                  <a:schemeClr val="bg1"/>
                </a:solidFill>
                <a:effectLst/>
                <a:latin typeface="Arial" panose="020B0604020202020204" pitchFamily="34" charset="0"/>
                <a:hlinkClick r:id="rId9" tooltip="Commonwealth of Nations">
                  <a:extLst>
                    <a:ext uri="{A12FA001-AC4F-418D-AE19-62706E023703}">
                      <ahyp:hlinkClr xmlns="" xmlns:ahyp="http://schemas.microsoft.com/office/drawing/2018/hyperlinkcolor" val="tx"/>
                    </a:ext>
                  </a:extLst>
                </a:hlinkClick>
              </a:rPr>
              <a:t>Commonwealth of Nations</a:t>
            </a:r>
            <a:r>
              <a:rPr lang="en-US" sz="1200" b="0" i="0" dirty="0">
                <a:solidFill>
                  <a:schemeClr val="bg1"/>
                </a:solidFill>
                <a:effectLst/>
                <a:latin typeface="Arial" panose="020B0604020202020204" pitchFamily="34" charset="0"/>
              </a:rPr>
              <a:t> in 1972 and the United Nations in 1974.</a:t>
            </a:r>
            <a:r>
              <a:rPr lang="en-US" sz="1200" b="0" i="0" u="none" strike="noStrike" baseline="30000" dirty="0">
                <a:solidFill>
                  <a:schemeClr val="bg1"/>
                </a:solidFill>
                <a:effectLst/>
                <a:latin typeface="Arial" panose="020B0604020202020204" pitchFamily="34" charset="0"/>
                <a:hlinkClick r:id="rId10">
                  <a:extLst>
                    <a:ext uri="{A12FA001-AC4F-418D-AE19-62706E023703}">
                      <ahyp:hlinkClr xmlns="" xmlns:ahyp="http://schemas.microsoft.com/office/drawing/2018/hyperlinkcolor" val="tx"/>
                    </a:ext>
                  </a:extLst>
                </a:hlinkClick>
              </a:rPr>
              <a:t>[98]</a:t>
            </a:r>
            <a:r>
              <a:rPr lang="en-US" sz="1200" b="0" i="0" u="none" strike="noStrike" baseline="30000" dirty="0">
                <a:solidFill>
                  <a:schemeClr val="bg1"/>
                </a:solidFill>
                <a:effectLst/>
                <a:latin typeface="Arial" panose="020B0604020202020204" pitchFamily="34" charset="0"/>
                <a:hlinkClick r:id="rId11">
                  <a:extLst>
                    <a:ext uri="{A12FA001-AC4F-418D-AE19-62706E023703}">
                      <ahyp:hlinkClr xmlns="" xmlns:ahyp="http://schemas.microsoft.com/office/drawing/2018/hyperlinkcolor" val="tx"/>
                    </a:ext>
                  </a:extLst>
                </a:hlinkClick>
              </a:rPr>
              <a:t>[99]</a:t>
            </a:r>
            <a:r>
              <a:rPr lang="en-US" sz="1200" b="0" i="0" dirty="0">
                <a:solidFill>
                  <a:schemeClr val="bg1"/>
                </a:solidFill>
                <a:effectLst/>
                <a:latin typeface="Arial" panose="020B0604020202020204" pitchFamily="34" charset="0"/>
              </a:rPr>
              <a:t> It relies on multilateral diplomacy on issues like climate change, nuclear nonproliferation, trade policy and non-traditional security issues.</a:t>
            </a:r>
            <a:r>
              <a:rPr lang="en-US" sz="1200" b="0" i="0" u="none" strike="noStrike" baseline="30000" dirty="0">
                <a:solidFill>
                  <a:schemeClr val="bg1"/>
                </a:solidFill>
                <a:effectLst/>
                <a:latin typeface="Arial" panose="020B0604020202020204" pitchFamily="34" charset="0"/>
                <a:hlinkClick r:id="rId12">
                  <a:extLst>
                    <a:ext uri="{A12FA001-AC4F-418D-AE19-62706E023703}">
                      <ahyp:hlinkClr xmlns="" xmlns:ahyp="http://schemas.microsoft.com/office/drawing/2018/hyperlinkcolor" val="tx"/>
                    </a:ext>
                  </a:extLst>
                </a:hlinkClick>
              </a:rPr>
              <a:t>[100]</a:t>
            </a:r>
            <a:r>
              <a:rPr lang="en-US" sz="1200" b="0" i="0" dirty="0">
                <a:solidFill>
                  <a:schemeClr val="bg1"/>
                </a:solidFill>
                <a:effectLst/>
                <a:latin typeface="Arial" panose="020B0604020202020204" pitchFamily="34" charset="0"/>
              </a:rPr>
              <a:t> Bangladesh pioneered the creation of </a:t>
            </a:r>
            <a:r>
              <a:rPr lang="en-US" sz="1200" b="0" i="0" u="none" strike="noStrike" dirty="0">
                <a:solidFill>
                  <a:schemeClr val="bg1"/>
                </a:solidFill>
                <a:effectLst/>
                <a:latin typeface="Arial" panose="020B0604020202020204" pitchFamily="34" charset="0"/>
                <a:hlinkClick r:id="rId13" tooltip="South Asian Association for Regional Cooperation">
                  <a:extLst>
                    <a:ext uri="{A12FA001-AC4F-418D-AE19-62706E023703}">
                      <ahyp:hlinkClr xmlns="" xmlns:ahyp="http://schemas.microsoft.com/office/drawing/2018/hyperlinkcolor" val="tx"/>
                    </a:ext>
                  </a:extLst>
                </a:hlinkClick>
              </a:rPr>
              <a:t>SAARC</a:t>
            </a:r>
            <a:r>
              <a:rPr lang="en-US" sz="1200" b="0" i="0" dirty="0">
                <a:solidFill>
                  <a:schemeClr val="bg1"/>
                </a:solidFill>
                <a:effectLst/>
                <a:latin typeface="Arial" panose="020B0604020202020204" pitchFamily="34" charset="0"/>
              </a:rPr>
              <a:t>, which has been the preeminent forum for regional diplomacy among the countries of the </a:t>
            </a:r>
            <a:r>
              <a:rPr lang="en-US" sz="1200" b="0" i="0" u="none" strike="noStrike" dirty="0">
                <a:solidFill>
                  <a:schemeClr val="bg1"/>
                </a:solidFill>
                <a:effectLst/>
                <a:latin typeface="Arial" panose="020B0604020202020204" pitchFamily="34" charset="0"/>
                <a:hlinkClick r:id="rId14" tooltip="Indian subcontinent">
                  <a:extLst>
                    <a:ext uri="{A12FA001-AC4F-418D-AE19-62706E023703}">
                      <ahyp:hlinkClr xmlns="" xmlns:ahyp="http://schemas.microsoft.com/office/drawing/2018/hyperlinkcolor" val="tx"/>
                    </a:ext>
                  </a:extLst>
                </a:hlinkClick>
              </a:rPr>
              <a:t>Indian subcontinent</a:t>
            </a:r>
            <a:r>
              <a:rPr lang="en-US" sz="1200" b="0" i="0" dirty="0">
                <a:solidFill>
                  <a:schemeClr val="bg1"/>
                </a:solidFill>
                <a:effectLst/>
                <a:latin typeface="Arial" panose="020B0604020202020204" pitchFamily="34" charset="0"/>
              </a:rPr>
              <a:t>.</a:t>
            </a:r>
            <a:r>
              <a:rPr lang="en-US" sz="1200" b="0" i="0" u="none" strike="noStrike" baseline="30000" dirty="0">
                <a:solidFill>
                  <a:schemeClr val="bg1"/>
                </a:solidFill>
                <a:effectLst/>
                <a:latin typeface="Arial" panose="020B0604020202020204" pitchFamily="34" charset="0"/>
                <a:hlinkClick r:id="rId15">
                  <a:extLst>
                    <a:ext uri="{A12FA001-AC4F-418D-AE19-62706E023703}">
                      <ahyp:hlinkClr xmlns="" xmlns:ahyp="http://schemas.microsoft.com/office/drawing/2018/hyperlinkcolor" val="tx"/>
                    </a:ext>
                  </a:extLst>
                </a:hlinkClick>
              </a:rPr>
              <a:t>[101]</a:t>
            </a:r>
            <a:r>
              <a:rPr lang="en-US" sz="1200" b="0" i="0" dirty="0">
                <a:solidFill>
                  <a:schemeClr val="bg1"/>
                </a:solidFill>
                <a:effectLst/>
                <a:latin typeface="Arial" panose="020B0604020202020204" pitchFamily="34" charset="0"/>
              </a:rPr>
              <a:t> It joined the </a:t>
            </a:r>
            <a:r>
              <a:rPr lang="en-US" sz="1200" b="0" i="0" u="none" strike="noStrike" dirty="0">
                <a:solidFill>
                  <a:schemeClr val="bg1"/>
                </a:solidFill>
                <a:effectLst/>
                <a:latin typeface="Arial" panose="020B0604020202020204" pitchFamily="34" charset="0"/>
                <a:hlinkClick r:id="rId16" tooltip="Organisation of Islamic Cooperation">
                  <a:extLst>
                    <a:ext uri="{A12FA001-AC4F-418D-AE19-62706E023703}">
                      <ahyp:hlinkClr xmlns="" xmlns:ahyp="http://schemas.microsoft.com/office/drawing/2018/hyperlinkcolor" val="tx"/>
                    </a:ext>
                  </a:extLst>
                </a:hlinkClick>
              </a:rPr>
              <a:t>OIC</a:t>
            </a:r>
            <a:r>
              <a:rPr lang="en-US" sz="1200" b="0" i="0" dirty="0">
                <a:solidFill>
                  <a:schemeClr val="bg1"/>
                </a:solidFill>
                <a:effectLst/>
                <a:latin typeface="Arial" panose="020B0604020202020204" pitchFamily="34" charset="0"/>
              </a:rPr>
              <a:t> in 1974,</a:t>
            </a:r>
            <a:r>
              <a:rPr lang="en-US" sz="1200" b="0" i="0" u="none" strike="noStrike" baseline="30000" dirty="0">
                <a:solidFill>
                  <a:schemeClr val="bg1"/>
                </a:solidFill>
                <a:effectLst/>
                <a:latin typeface="Arial" panose="020B0604020202020204" pitchFamily="34" charset="0"/>
                <a:hlinkClick r:id="rId17">
                  <a:extLst>
                    <a:ext uri="{A12FA001-AC4F-418D-AE19-62706E023703}">
                      <ahyp:hlinkClr xmlns="" xmlns:ahyp="http://schemas.microsoft.com/office/drawing/2018/hyperlinkcolor" val="tx"/>
                    </a:ext>
                  </a:extLst>
                </a:hlinkClick>
              </a:rPr>
              <a:t>[102]</a:t>
            </a:r>
            <a:r>
              <a:rPr lang="en-US" sz="1200" b="0" i="0" dirty="0">
                <a:solidFill>
                  <a:schemeClr val="bg1"/>
                </a:solidFill>
                <a:effectLst/>
                <a:latin typeface="Arial" panose="020B0604020202020204" pitchFamily="34" charset="0"/>
              </a:rPr>
              <a:t> and is a founding member of the </a:t>
            </a:r>
            <a:r>
              <a:rPr lang="en-US" sz="1200" b="0" i="0" u="none" strike="noStrike" dirty="0">
                <a:solidFill>
                  <a:schemeClr val="bg1"/>
                </a:solidFill>
                <a:effectLst/>
                <a:latin typeface="Arial" panose="020B0604020202020204" pitchFamily="34" charset="0"/>
                <a:hlinkClick r:id="rId18" tooltip="D-8 Organization for Economic Cooperation">
                  <a:extLst>
                    <a:ext uri="{A12FA001-AC4F-418D-AE19-62706E023703}">
                      <ahyp:hlinkClr xmlns="" xmlns:ahyp="http://schemas.microsoft.com/office/drawing/2018/hyperlinkcolor" val="tx"/>
                    </a:ext>
                  </a:extLst>
                </a:hlinkClick>
              </a:rPr>
              <a:t>Developing-8</a:t>
            </a:r>
            <a:r>
              <a:rPr lang="en-US" sz="1200" b="0" i="0" dirty="0">
                <a:solidFill>
                  <a:schemeClr val="bg1"/>
                </a:solidFill>
                <a:effectLst/>
                <a:latin typeface="Arial" panose="020B0604020202020204" pitchFamily="34" charset="0"/>
              </a:rPr>
              <a:t>.</a:t>
            </a:r>
            <a:r>
              <a:rPr lang="en-US" sz="1200" b="0" i="0" u="none" strike="noStrike" baseline="30000" dirty="0">
                <a:solidFill>
                  <a:schemeClr val="bg1"/>
                </a:solidFill>
                <a:effectLst/>
                <a:latin typeface="Arial" panose="020B0604020202020204" pitchFamily="34" charset="0"/>
                <a:hlinkClick r:id="rId19">
                  <a:extLst>
                    <a:ext uri="{A12FA001-AC4F-418D-AE19-62706E023703}">
                      <ahyp:hlinkClr xmlns="" xmlns:ahyp="http://schemas.microsoft.com/office/drawing/2018/hyperlinkcolor" val="tx"/>
                    </a:ext>
                  </a:extLst>
                </a:hlinkClick>
              </a:rPr>
              <a:t>[103]</a:t>
            </a:r>
            <a:r>
              <a:rPr lang="en-US" sz="1200" b="0" i="0" dirty="0">
                <a:solidFill>
                  <a:schemeClr val="bg1"/>
                </a:solidFill>
                <a:effectLst/>
                <a:latin typeface="Arial" panose="020B0604020202020204" pitchFamily="34" charset="0"/>
              </a:rPr>
              <a:t> In recent years, </a:t>
            </a:r>
          </a:p>
        </p:txBody>
      </p:sp>
      <p:sp>
        <p:nvSpPr>
          <p:cNvPr id="7" name="TextBox 6">
            <a:extLst>
              <a:ext uri="{FF2B5EF4-FFF2-40B4-BE49-F238E27FC236}">
                <a16:creationId xmlns:a16="http://schemas.microsoft.com/office/drawing/2014/main" id="{ECC2F22E-2693-B341-4621-EF2790121C22}"/>
              </a:ext>
            </a:extLst>
          </p:cNvPr>
          <p:cNvSpPr txBox="1"/>
          <p:nvPr/>
        </p:nvSpPr>
        <p:spPr>
          <a:xfrm>
            <a:off x="674542" y="4105891"/>
            <a:ext cx="5964383" cy="1443152"/>
          </a:xfrm>
          <a:prstGeom prst="rect">
            <a:avLst/>
          </a:prstGeom>
          <a:noFill/>
        </p:spPr>
        <p:txBody>
          <a:bodyPr wrap="square" rtlCol="0">
            <a:spAutoFit/>
          </a:bodyPr>
          <a:lstStyle/>
          <a:p>
            <a:pPr algn="just">
              <a:lnSpc>
                <a:spcPct val="150000"/>
              </a:lnSpc>
            </a:pPr>
            <a:r>
              <a:rPr lang="en-US" sz="1200" b="0" i="0" u="none" strike="noStrike" dirty="0">
                <a:solidFill>
                  <a:schemeClr val="bg1"/>
                </a:solidFill>
                <a:effectLst/>
                <a:latin typeface="Arial" panose="020B0604020202020204" pitchFamily="34" charset="0"/>
                <a:hlinkClick r:id="rId20" tooltip="Bangladesh–Myanmar relations">
                  <a:extLst>
                    <a:ext uri="{A12FA001-AC4F-418D-AE19-62706E023703}">
                      <ahyp:hlinkClr xmlns="" xmlns:ahyp="http://schemas.microsoft.com/office/drawing/2018/hyperlinkcolor" val="tx"/>
                    </a:ext>
                  </a:extLst>
                </a:hlinkClick>
              </a:rPr>
              <a:t>Relations</a:t>
            </a:r>
            <a:r>
              <a:rPr lang="en-US" sz="1200" b="0" i="0" dirty="0">
                <a:solidFill>
                  <a:schemeClr val="bg1"/>
                </a:solidFill>
                <a:effectLst/>
                <a:latin typeface="Arial" panose="020B0604020202020204" pitchFamily="34" charset="0"/>
              </a:rPr>
              <a:t> with </a:t>
            </a:r>
            <a:r>
              <a:rPr lang="en-US" sz="1200" b="0" i="0" dirty="0" err="1">
                <a:solidFill>
                  <a:schemeClr val="bg1"/>
                </a:solidFill>
                <a:effectLst/>
                <a:latin typeface="Arial" panose="020B0604020202020204" pitchFamily="34" charset="0"/>
              </a:rPr>
              <a:t>neighbouring</a:t>
            </a:r>
            <a:r>
              <a:rPr lang="en-US" sz="1200" b="0" i="0" dirty="0">
                <a:solidFill>
                  <a:schemeClr val="bg1"/>
                </a:solidFill>
                <a:effectLst/>
                <a:latin typeface="Arial" panose="020B0604020202020204" pitchFamily="34" charset="0"/>
              </a:rPr>
              <a:t> Myanmar have been severely strained since 2016–2017, after over 700,000 </a:t>
            </a:r>
            <a:r>
              <a:rPr lang="en-US" sz="1200" b="0" i="0" u="none" strike="noStrike" dirty="0">
                <a:solidFill>
                  <a:schemeClr val="bg1"/>
                </a:solidFill>
                <a:effectLst/>
                <a:latin typeface="Arial" panose="020B0604020202020204" pitchFamily="34" charset="0"/>
                <a:hlinkClick r:id="rId21" tooltip="Rohingya refugees in Bangladesh">
                  <a:extLst>
                    <a:ext uri="{A12FA001-AC4F-418D-AE19-62706E023703}">
                      <ahyp:hlinkClr xmlns="" xmlns:ahyp="http://schemas.microsoft.com/office/drawing/2018/hyperlinkcolor" val="tx"/>
                    </a:ext>
                  </a:extLst>
                </a:hlinkClick>
              </a:rPr>
              <a:t>Rohingya refugees</a:t>
            </a:r>
            <a:r>
              <a:rPr lang="en-US" sz="1200" b="0" i="0" dirty="0">
                <a:solidFill>
                  <a:schemeClr val="bg1"/>
                </a:solidFill>
                <a:effectLst/>
                <a:latin typeface="Arial" panose="020B0604020202020204" pitchFamily="34" charset="0"/>
              </a:rPr>
              <a:t> illegally entered Bangladesh.</a:t>
            </a:r>
            <a:r>
              <a:rPr lang="en-US" sz="1200" b="0" i="0" u="none" strike="noStrike" baseline="30000" dirty="0">
                <a:solidFill>
                  <a:schemeClr val="bg1"/>
                </a:solidFill>
                <a:effectLst/>
                <a:latin typeface="Arial" panose="020B0604020202020204" pitchFamily="34" charset="0"/>
                <a:hlinkClick r:id="rId22">
                  <a:extLst>
                    <a:ext uri="{A12FA001-AC4F-418D-AE19-62706E023703}">
                      <ahyp:hlinkClr xmlns="" xmlns:ahyp="http://schemas.microsoft.com/office/drawing/2018/hyperlinkcolor" val="tx"/>
                    </a:ext>
                  </a:extLst>
                </a:hlinkClick>
              </a:rPr>
              <a:t>[105]</a:t>
            </a:r>
            <a:r>
              <a:rPr lang="en-US" sz="1200" b="0" i="0" dirty="0">
                <a:solidFill>
                  <a:schemeClr val="bg1"/>
                </a:solidFill>
                <a:effectLst/>
                <a:latin typeface="Arial" panose="020B0604020202020204" pitchFamily="34" charset="0"/>
              </a:rPr>
              <a:t> The parliament, government, and civil society of Bangladesh have been at the forefront of </a:t>
            </a:r>
            <a:r>
              <a:rPr lang="en-US" sz="1200" b="0" i="0" u="none" strike="noStrike" dirty="0">
                <a:solidFill>
                  <a:schemeClr val="bg1"/>
                </a:solidFill>
                <a:effectLst/>
                <a:latin typeface="Arial" panose="020B0604020202020204" pitchFamily="34" charset="0"/>
                <a:hlinkClick r:id="rId23" tooltip="International reaction to the 2016–17 Rohingya exodus">
                  <a:extLst>
                    <a:ext uri="{A12FA001-AC4F-418D-AE19-62706E023703}">
                      <ahyp:hlinkClr xmlns="" xmlns:ahyp="http://schemas.microsoft.com/office/drawing/2018/hyperlinkcolor" val="tx"/>
                    </a:ext>
                  </a:extLst>
                </a:hlinkClick>
              </a:rPr>
              <a:t>international criticism</a:t>
            </a:r>
            <a:r>
              <a:rPr lang="en-US" sz="1200" b="0" i="0" dirty="0">
                <a:solidFill>
                  <a:schemeClr val="bg1"/>
                </a:solidFill>
                <a:effectLst/>
                <a:latin typeface="Arial" panose="020B0604020202020204" pitchFamily="34" charset="0"/>
              </a:rPr>
              <a:t> against Myanmar for military operations against the Rohingya, and have demanded their </a:t>
            </a:r>
            <a:r>
              <a:rPr lang="en-US" sz="1200" b="0" i="0" u="none" strike="noStrike" dirty="0">
                <a:solidFill>
                  <a:schemeClr val="bg1"/>
                </a:solidFill>
                <a:effectLst/>
                <a:latin typeface="Arial" panose="020B0604020202020204" pitchFamily="34" charset="0"/>
                <a:hlinkClick r:id="rId24" tooltip="Right of return">
                  <a:extLst>
                    <a:ext uri="{A12FA001-AC4F-418D-AE19-62706E023703}">
                      <ahyp:hlinkClr xmlns="" xmlns:ahyp="http://schemas.microsoft.com/office/drawing/2018/hyperlinkcolor" val="tx"/>
                    </a:ext>
                  </a:extLst>
                </a:hlinkClick>
              </a:rPr>
              <a:t>right of return</a:t>
            </a:r>
            <a:r>
              <a:rPr lang="en-US" sz="1200" b="0" i="0" dirty="0">
                <a:solidFill>
                  <a:schemeClr val="bg1"/>
                </a:solidFill>
                <a:effectLst/>
                <a:latin typeface="Arial" panose="020B0604020202020204" pitchFamily="34" charset="0"/>
              </a:rPr>
              <a:t> to </a:t>
            </a:r>
            <a:r>
              <a:rPr lang="en-US" sz="1200" b="0" i="0" u="none" strike="noStrike" dirty="0">
                <a:solidFill>
                  <a:schemeClr val="bg1"/>
                </a:solidFill>
                <a:effectLst/>
                <a:latin typeface="Arial" panose="020B0604020202020204" pitchFamily="34" charset="0"/>
                <a:hlinkClick r:id="rId25" tooltip="Arakan">
                  <a:extLst>
                    <a:ext uri="{A12FA001-AC4F-418D-AE19-62706E023703}">
                      <ahyp:hlinkClr xmlns="" xmlns:ahyp="http://schemas.microsoft.com/office/drawing/2018/hyperlinkcolor" val="tx"/>
                    </a:ext>
                  </a:extLst>
                </a:hlinkClick>
              </a:rPr>
              <a:t>Arakan</a:t>
            </a:r>
            <a:r>
              <a:rPr lang="en-US" sz="1200" b="0" i="0" dirty="0">
                <a:solidFill>
                  <a:schemeClr val="bg1"/>
                </a:solidFill>
                <a:effectLst/>
                <a:latin typeface="Arial" panose="020B0604020202020204" pitchFamily="34" charset="0"/>
              </a:rPr>
              <a:t>.</a:t>
            </a:r>
          </a:p>
        </p:txBody>
      </p:sp>
      <p:pic>
        <p:nvPicPr>
          <p:cNvPr id="4100" name="Picture 4">
            <a:extLst>
              <a:ext uri="{FF2B5EF4-FFF2-40B4-BE49-F238E27FC236}">
                <a16:creationId xmlns:a16="http://schemas.microsoft.com/office/drawing/2014/main" id="{CBCD2104-4393-B753-610C-A04E5865768B}"/>
              </a:ext>
            </a:extLst>
          </p:cNvPr>
          <p:cNvPicPr>
            <a:picLocks noChangeAspect="1" noChangeArrowheads="1"/>
          </p:cNvPicPr>
          <p:nvPr/>
        </p:nvPicPr>
        <p:blipFill>
          <a:blip r:embed="rId26" cstate="hqprint">
            <a:extLst>
              <a:ext uri="{BEBA8EAE-BF5A-486C-A8C5-ECC9F3942E4B}">
                <a14:imgProps xmlns:a14="http://schemas.microsoft.com/office/drawing/2010/main">
                  <a14:imgLayer r:embed="rId27">
                    <a14:imgEffect>
                      <a14:artisticCement/>
                    </a14:imgEffect>
                  </a14:imgLayer>
                </a14:imgProps>
              </a:ext>
              <a:ext uri="{28A0092B-C50C-407E-A947-70E740481C1C}">
                <a14:useLocalDpi xmlns:a14="http://schemas.microsoft.com/office/drawing/2010/main" val="0"/>
              </a:ext>
            </a:extLst>
          </a:blip>
          <a:srcRect/>
          <a:stretch>
            <a:fillRect/>
          </a:stretch>
        </p:blipFill>
        <p:spPr bwMode="auto">
          <a:xfrm>
            <a:off x="6880949" y="1508991"/>
            <a:ext cx="4290455" cy="2860303"/>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15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ircle(in)">
                                      <p:cBhvr>
                                        <p:cTn id="18" dur="2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00"/>
                                        </p:tgtEl>
                                        <p:attrNameLst>
                                          <p:attrName>style.visibility</p:attrName>
                                        </p:attrNameLst>
                                      </p:cBhvr>
                                      <p:to>
                                        <p:strVal val="visible"/>
                                      </p:to>
                                    </p:set>
                                    <p:animEffect transition="in" filter="fade">
                                      <p:cBhvr>
                                        <p:cTn id="23"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9EF0435F-CE34-3B3B-C7E5-F2FC91A6837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B8FE918-FEBF-D235-D97A-3084853ADD71}"/>
              </a:ext>
            </a:extLst>
          </p:cNvPr>
          <p:cNvSpPr/>
          <p:nvPr/>
        </p:nvSpPr>
        <p:spPr>
          <a:xfrm>
            <a:off x="0" y="0"/>
            <a:ext cx="12192000" cy="685800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A3F8A8-6E10-FE7C-AD17-43820B223CC1}"/>
              </a:ext>
            </a:extLst>
          </p:cNvPr>
          <p:cNvSpPr txBox="1"/>
          <p:nvPr/>
        </p:nvSpPr>
        <p:spPr>
          <a:xfrm>
            <a:off x="550717" y="1476197"/>
            <a:ext cx="3916507" cy="461665"/>
          </a:xfrm>
          <a:prstGeom prst="rect">
            <a:avLst/>
          </a:prstGeom>
          <a:noFill/>
        </p:spPr>
        <p:txBody>
          <a:bodyPr wrap="square" rtlCol="0">
            <a:spAutoFit/>
          </a:bodyPr>
          <a:lstStyle/>
          <a:p>
            <a:pPr algn="l"/>
            <a:r>
              <a:rPr lang="en-US" sz="2400" b="1" i="0" dirty="0">
                <a:solidFill>
                  <a:schemeClr val="accent6">
                    <a:lumMod val="60000"/>
                    <a:lumOff val="40000"/>
                  </a:schemeClr>
                </a:solidFill>
                <a:effectLst/>
                <a:latin typeface="Linux Libertine"/>
              </a:rPr>
              <a:t>Economy</a:t>
            </a:r>
            <a:endParaRPr lang="en-US" sz="2400" b="1"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6846879-8E2F-3C29-B5AE-36B3763531C7}"/>
              </a:ext>
            </a:extLst>
          </p:cNvPr>
          <p:cNvSpPr txBox="1"/>
          <p:nvPr/>
        </p:nvSpPr>
        <p:spPr>
          <a:xfrm>
            <a:off x="550717" y="2404332"/>
            <a:ext cx="10831658" cy="3370666"/>
          </a:xfrm>
          <a:prstGeom prst="rect">
            <a:avLst/>
          </a:prstGeom>
          <a:noFill/>
        </p:spPr>
        <p:txBody>
          <a:bodyPr wrap="square" rtlCol="0">
            <a:spAutoFit/>
          </a:bodyPr>
          <a:lstStyle/>
          <a:p>
            <a:pPr algn="just">
              <a:lnSpc>
                <a:spcPct val="150000"/>
              </a:lnSpc>
            </a:pPr>
            <a:r>
              <a:rPr lang="en-US" sz="1600" b="0" i="0" dirty="0">
                <a:solidFill>
                  <a:schemeClr val="bg1"/>
                </a:solidFill>
                <a:effectLst/>
                <a:latin typeface="Arial" panose="020B0604020202020204" pitchFamily="34" charset="0"/>
              </a:rPr>
              <a:t>Bangladesh's </a:t>
            </a:r>
            <a:r>
              <a:rPr lang="en-US" sz="1600" b="0" i="0" u="none" strike="noStrike" dirty="0">
                <a:solidFill>
                  <a:schemeClr val="bg1"/>
                </a:solidFill>
                <a:effectLst/>
                <a:latin typeface="Arial" panose="020B0604020202020204" pitchFamily="34" charset="0"/>
                <a:hlinkClick r:id="rId3" tooltip="List of countries by GNI (nominal) per capita">
                  <a:extLst>
                    <a:ext uri="{A12FA001-AC4F-418D-AE19-62706E023703}">
                      <ahyp:hlinkClr xmlns="" xmlns:ahyp="http://schemas.microsoft.com/office/drawing/2018/hyperlinkcolor" val="tx"/>
                    </a:ext>
                  </a:extLst>
                </a:hlinkClick>
              </a:rPr>
              <a:t>lower-middle income</a:t>
            </a:r>
            <a:r>
              <a:rPr lang="en-US" sz="1600" b="0" i="0" dirty="0">
                <a:solidFill>
                  <a:schemeClr val="bg1"/>
                </a:solidFill>
                <a:effectLst/>
                <a:latin typeface="Arial" panose="020B0604020202020204" pitchFamily="34" charset="0"/>
              </a:rPr>
              <a:t> </a:t>
            </a:r>
            <a:r>
              <a:rPr lang="en-US" sz="1600" b="0" i="0" u="none" strike="noStrike" dirty="0">
                <a:solidFill>
                  <a:schemeClr val="bg1"/>
                </a:solidFill>
                <a:effectLst/>
                <a:latin typeface="Arial" panose="020B0604020202020204" pitchFamily="34" charset="0"/>
                <a:hlinkClick r:id="rId4" tooltip="Mixed economy">
                  <a:extLst>
                    <a:ext uri="{A12FA001-AC4F-418D-AE19-62706E023703}">
                      <ahyp:hlinkClr xmlns="" xmlns:ahyp="http://schemas.microsoft.com/office/drawing/2018/hyperlinkcolor" val="tx"/>
                    </a:ext>
                  </a:extLst>
                </a:hlinkClick>
              </a:rPr>
              <a:t>mixed-market economy</a:t>
            </a:r>
            <a:r>
              <a:rPr lang="en-US" sz="1600" b="0" i="0" dirty="0">
                <a:solidFill>
                  <a:schemeClr val="bg1"/>
                </a:solidFill>
                <a:effectLst/>
                <a:latin typeface="Arial" panose="020B0604020202020204" pitchFamily="34" charset="0"/>
              </a:rPr>
              <a:t> is among the </a:t>
            </a:r>
            <a:r>
              <a:rPr lang="en-US" sz="1600" b="0" i="0" u="none" strike="noStrike" dirty="0">
                <a:solidFill>
                  <a:schemeClr val="bg1"/>
                </a:solidFill>
                <a:effectLst/>
                <a:latin typeface="Arial" panose="020B0604020202020204" pitchFamily="34" charset="0"/>
                <a:hlinkClick r:id="rId5" tooltip="List of countries by real GDP growth rate">
                  <a:extLst>
                    <a:ext uri="{A12FA001-AC4F-418D-AE19-62706E023703}">
                      <ahyp:hlinkClr xmlns="" xmlns:ahyp="http://schemas.microsoft.com/office/drawing/2018/hyperlinkcolor" val="tx"/>
                    </a:ext>
                  </a:extLst>
                </a:hlinkClick>
              </a:rPr>
              <a:t>fastest growing economies</a:t>
            </a:r>
            <a:r>
              <a:rPr lang="en-US" sz="1600" b="0" i="0" dirty="0">
                <a:solidFill>
                  <a:schemeClr val="bg1"/>
                </a:solidFill>
                <a:effectLst/>
                <a:latin typeface="Arial" panose="020B0604020202020204" pitchFamily="34" charset="0"/>
              </a:rPr>
              <a:t> in the world.</a:t>
            </a:r>
            <a:r>
              <a:rPr lang="en-US" sz="1600" b="0" i="0" u="none" strike="noStrike" baseline="30000" dirty="0">
                <a:solidFill>
                  <a:schemeClr val="bg1"/>
                </a:solidFill>
                <a:effectLst/>
                <a:latin typeface="Arial" panose="020B0604020202020204" pitchFamily="34" charset="0"/>
                <a:hlinkClick r:id="rId6">
                  <a:extLst>
                    <a:ext uri="{A12FA001-AC4F-418D-AE19-62706E023703}">
                      <ahyp:hlinkClr xmlns="" xmlns:ahyp="http://schemas.microsoft.com/office/drawing/2018/hyperlinkcolor" val="tx"/>
                    </a:ext>
                  </a:extLst>
                </a:hlinkClick>
              </a:rPr>
              <a:t>[168]</a:t>
            </a:r>
            <a:r>
              <a:rPr lang="en-US" sz="1600" b="0" i="0" u="none" strike="noStrike" baseline="30000" dirty="0">
                <a:solidFill>
                  <a:schemeClr val="bg1"/>
                </a:solidFill>
                <a:effectLst/>
                <a:latin typeface="Arial" panose="020B0604020202020204" pitchFamily="34" charset="0"/>
                <a:hlinkClick r:id="rId7">
                  <a:extLst>
                    <a:ext uri="{A12FA001-AC4F-418D-AE19-62706E023703}">
                      <ahyp:hlinkClr xmlns="" xmlns:ahyp="http://schemas.microsoft.com/office/drawing/2018/hyperlinkcolor" val="tx"/>
                    </a:ext>
                  </a:extLst>
                </a:hlinkClick>
              </a:rPr>
              <a:t>[169]</a:t>
            </a:r>
            <a:r>
              <a:rPr lang="en-US" sz="1600" b="0" i="0" dirty="0">
                <a:solidFill>
                  <a:schemeClr val="bg1"/>
                </a:solidFill>
                <a:effectLst/>
                <a:latin typeface="Arial" panose="020B0604020202020204" pitchFamily="34" charset="0"/>
              </a:rPr>
              <a:t> A rapidly </a:t>
            </a:r>
            <a:r>
              <a:rPr lang="en-US" sz="1600" b="0" i="0" u="none" strike="noStrike" dirty="0">
                <a:solidFill>
                  <a:schemeClr val="bg1"/>
                </a:solidFill>
                <a:effectLst/>
                <a:latin typeface="Arial" panose="020B0604020202020204" pitchFamily="34" charset="0"/>
                <a:hlinkClick r:id="rId8" tooltip="Developing country">
                  <a:extLst>
                    <a:ext uri="{A12FA001-AC4F-418D-AE19-62706E023703}">
                      <ahyp:hlinkClr xmlns="" xmlns:ahyp="http://schemas.microsoft.com/office/drawing/2018/hyperlinkcolor" val="tx"/>
                    </a:ext>
                  </a:extLst>
                </a:hlinkClick>
              </a:rPr>
              <a:t>developing country</a:t>
            </a:r>
            <a:r>
              <a:rPr lang="en-US" sz="1600" b="0" i="0" dirty="0">
                <a:solidFill>
                  <a:schemeClr val="bg1"/>
                </a:solidFill>
                <a:effectLst/>
                <a:latin typeface="Arial" panose="020B0604020202020204" pitchFamily="34" charset="0"/>
              </a:rPr>
              <a:t>, it has the world's </a:t>
            </a:r>
            <a:r>
              <a:rPr lang="en-US" sz="1600" b="0" i="0" u="none" strike="noStrike" dirty="0">
                <a:solidFill>
                  <a:schemeClr val="bg1"/>
                </a:solidFill>
                <a:effectLst/>
                <a:latin typeface="Arial" panose="020B0604020202020204" pitchFamily="34" charset="0"/>
                <a:hlinkClick r:id="rId9" tooltip="List of countries by GDP (nominal)">
                  <a:extLst>
                    <a:ext uri="{A12FA001-AC4F-418D-AE19-62706E023703}">
                      <ahyp:hlinkClr xmlns="" xmlns:ahyp="http://schemas.microsoft.com/office/drawing/2018/hyperlinkcolor" val="tx"/>
                    </a:ext>
                  </a:extLst>
                </a:hlinkClick>
              </a:rPr>
              <a:t>36th-largest economy</a:t>
            </a:r>
            <a:r>
              <a:rPr lang="en-US" sz="1600" b="0" i="0" dirty="0">
                <a:solidFill>
                  <a:schemeClr val="bg1"/>
                </a:solidFill>
                <a:effectLst/>
                <a:latin typeface="Arial" panose="020B0604020202020204" pitchFamily="34" charset="0"/>
              </a:rPr>
              <a:t> by nominal terms, and the </a:t>
            </a:r>
            <a:r>
              <a:rPr lang="en-US" sz="1600" b="0" i="0" u="none" strike="noStrike" dirty="0">
                <a:solidFill>
                  <a:schemeClr val="bg1"/>
                </a:solidFill>
                <a:effectLst/>
                <a:latin typeface="Arial" panose="020B0604020202020204" pitchFamily="34" charset="0"/>
                <a:hlinkClick r:id="rId10" tooltip="List of countries by GDP (PPP)">
                  <a:extLst>
                    <a:ext uri="{A12FA001-AC4F-418D-AE19-62706E023703}">
                      <ahyp:hlinkClr xmlns="" xmlns:ahyp="http://schemas.microsoft.com/office/drawing/2018/hyperlinkcolor" val="tx"/>
                    </a:ext>
                  </a:extLst>
                </a:hlinkClick>
              </a:rPr>
              <a:t>24th-largest</a:t>
            </a:r>
            <a:r>
              <a:rPr lang="en-US" sz="1600" b="0" i="0" dirty="0">
                <a:solidFill>
                  <a:schemeClr val="bg1"/>
                </a:solidFill>
                <a:effectLst/>
                <a:latin typeface="Arial" panose="020B0604020202020204" pitchFamily="34" charset="0"/>
              </a:rPr>
              <a:t> by </a:t>
            </a:r>
            <a:r>
              <a:rPr lang="en-US" sz="1600" b="0" i="0" u="none" strike="noStrike" dirty="0">
                <a:solidFill>
                  <a:schemeClr val="bg1"/>
                </a:solidFill>
                <a:effectLst/>
                <a:latin typeface="Arial" panose="020B0604020202020204" pitchFamily="34" charset="0"/>
                <a:hlinkClick r:id="rId11" tooltip="Purchasing power parity">
                  <a:extLst>
                    <a:ext uri="{A12FA001-AC4F-418D-AE19-62706E023703}">
                      <ahyp:hlinkClr xmlns="" xmlns:ahyp="http://schemas.microsoft.com/office/drawing/2018/hyperlinkcolor" val="tx"/>
                    </a:ext>
                  </a:extLst>
                </a:hlinkClick>
              </a:rPr>
              <a:t>PPP</a:t>
            </a:r>
            <a:r>
              <a:rPr lang="en-US" sz="1600" b="0" i="0" dirty="0">
                <a:solidFill>
                  <a:schemeClr val="bg1"/>
                </a:solidFill>
                <a:effectLst/>
                <a:latin typeface="Arial" panose="020B0604020202020204" pitchFamily="34" charset="0"/>
              </a:rPr>
              <a:t>. Bangladesh has a </a:t>
            </a:r>
            <a:r>
              <a:rPr lang="en-US" sz="1600" b="0" i="0" u="none" strike="noStrike" dirty="0">
                <a:solidFill>
                  <a:schemeClr val="bg1"/>
                </a:solidFill>
                <a:effectLst/>
                <a:latin typeface="Arial" panose="020B0604020202020204" pitchFamily="34" charset="0"/>
                <a:hlinkClick r:id="rId12" tooltip="Labor force">
                  <a:extLst>
                    <a:ext uri="{A12FA001-AC4F-418D-AE19-62706E023703}">
                      <ahyp:hlinkClr xmlns="" xmlns:ahyp="http://schemas.microsoft.com/office/drawing/2018/hyperlinkcolor" val="tx"/>
                    </a:ext>
                  </a:extLst>
                </a:hlinkClick>
              </a:rPr>
              <a:t>labor force</a:t>
            </a:r>
            <a:r>
              <a:rPr lang="en-US" sz="1600" b="0" i="0" dirty="0">
                <a:solidFill>
                  <a:schemeClr val="bg1"/>
                </a:solidFill>
                <a:effectLst/>
                <a:latin typeface="Arial" panose="020B0604020202020204" pitchFamily="34" charset="0"/>
              </a:rPr>
              <a:t> of 71.4 million,</a:t>
            </a:r>
            <a:r>
              <a:rPr lang="en-US" sz="1600" b="0" i="0" u="none" strike="noStrike" baseline="30000" dirty="0">
                <a:solidFill>
                  <a:schemeClr val="bg1"/>
                </a:solidFill>
                <a:effectLst/>
                <a:latin typeface="Arial" panose="020B0604020202020204" pitchFamily="34" charset="0"/>
                <a:hlinkClick r:id="rId13">
                  <a:extLst>
                    <a:ext uri="{A12FA001-AC4F-418D-AE19-62706E023703}">
                      <ahyp:hlinkClr xmlns="" xmlns:ahyp="http://schemas.microsoft.com/office/drawing/2018/hyperlinkcolor" val="tx"/>
                    </a:ext>
                  </a:extLst>
                </a:hlinkClick>
              </a:rPr>
              <a:t>[170]</a:t>
            </a:r>
            <a:r>
              <a:rPr lang="en-US" sz="1600" b="0" i="0" dirty="0">
                <a:solidFill>
                  <a:schemeClr val="bg1"/>
                </a:solidFill>
                <a:effectLst/>
                <a:latin typeface="Arial" panose="020B0604020202020204" pitchFamily="34" charset="0"/>
              </a:rPr>
              <a:t> which is the world's </a:t>
            </a:r>
            <a:r>
              <a:rPr lang="en-US" sz="1600" b="0" i="0" u="none" strike="noStrike" dirty="0">
                <a:solidFill>
                  <a:schemeClr val="bg1"/>
                </a:solidFill>
                <a:effectLst/>
                <a:latin typeface="Arial" panose="020B0604020202020204" pitchFamily="34" charset="0"/>
                <a:hlinkClick r:id="rId14" tooltip="List of countries by labour force">
                  <a:extLst>
                    <a:ext uri="{A12FA001-AC4F-418D-AE19-62706E023703}">
                      <ahyp:hlinkClr xmlns="" xmlns:ahyp="http://schemas.microsoft.com/office/drawing/2018/hyperlinkcolor" val="tx"/>
                    </a:ext>
                  </a:extLst>
                </a:hlinkClick>
              </a:rPr>
              <a:t>seventh-largest</a:t>
            </a:r>
            <a:r>
              <a:rPr lang="en-US" sz="1600" b="0" i="0" dirty="0">
                <a:solidFill>
                  <a:schemeClr val="bg1"/>
                </a:solidFill>
                <a:effectLst/>
                <a:latin typeface="Arial" panose="020B0604020202020204" pitchFamily="34" charset="0"/>
              </a:rPr>
              <a:t>; with an unemployment rate of 5.1% as of 2023.</a:t>
            </a:r>
            <a:r>
              <a:rPr lang="en-US" sz="1600" b="0" i="0" u="none" strike="noStrike" baseline="30000" dirty="0">
                <a:solidFill>
                  <a:schemeClr val="bg1"/>
                </a:solidFill>
                <a:effectLst/>
                <a:latin typeface="Arial" panose="020B0604020202020204" pitchFamily="34" charset="0"/>
                <a:hlinkClick r:id="rId15">
                  <a:extLst>
                    <a:ext uri="{A12FA001-AC4F-418D-AE19-62706E023703}">
                      <ahyp:hlinkClr xmlns="" xmlns:ahyp="http://schemas.microsoft.com/office/drawing/2018/hyperlinkcolor" val="tx"/>
                    </a:ext>
                  </a:extLst>
                </a:hlinkClick>
              </a:rPr>
              <a:t>[171]</a:t>
            </a:r>
            <a:r>
              <a:rPr lang="en-US" sz="1600" b="0" i="0" dirty="0">
                <a:solidFill>
                  <a:schemeClr val="bg1"/>
                </a:solidFill>
                <a:effectLst/>
                <a:latin typeface="Arial" panose="020B0604020202020204" pitchFamily="34" charset="0"/>
              </a:rPr>
              <a:t> Its </a:t>
            </a:r>
            <a:r>
              <a:rPr lang="en-US" sz="1600" b="0" i="0" u="none" strike="noStrike" dirty="0">
                <a:solidFill>
                  <a:schemeClr val="bg1"/>
                </a:solidFill>
                <a:effectLst/>
                <a:latin typeface="Arial" panose="020B0604020202020204" pitchFamily="34" charset="0"/>
                <a:hlinkClick r:id="rId16" tooltip="Foreign exchange reserves">
                  <a:extLst>
                    <a:ext uri="{A12FA001-AC4F-418D-AE19-62706E023703}">
                      <ahyp:hlinkClr xmlns="" xmlns:ahyp="http://schemas.microsoft.com/office/drawing/2018/hyperlinkcolor" val="tx"/>
                    </a:ext>
                  </a:extLst>
                </a:hlinkClick>
              </a:rPr>
              <a:t>foreign exchange reserves</a:t>
            </a:r>
            <a:r>
              <a:rPr lang="en-US" sz="1600" b="0" i="0" dirty="0">
                <a:solidFill>
                  <a:schemeClr val="bg1"/>
                </a:solidFill>
                <a:effectLst/>
                <a:latin typeface="Arial" panose="020B0604020202020204" pitchFamily="34" charset="0"/>
              </a:rPr>
              <a:t>, although depleting,</a:t>
            </a:r>
            <a:r>
              <a:rPr lang="en-US" sz="1600" b="0" i="0" u="none" strike="noStrike" baseline="30000" dirty="0">
                <a:solidFill>
                  <a:schemeClr val="bg1"/>
                </a:solidFill>
                <a:effectLst/>
                <a:latin typeface="Arial" panose="020B0604020202020204" pitchFamily="34" charset="0"/>
                <a:hlinkClick r:id="rId17">
                  <a:extLst>
                    <a:ext uri="{A12FA001-AC4F-418D-AE19-62706E023703}">
                      <ahyp:hlinkClr xmlns="" xmlns:ahyp="http://schemas.microsoft.com/office/drawing/2018/hyperlinkcolor" val="tx"/>
                    </a:ext>
                  </a:extLst>
                </a:hlinkClick>
              </a:rPr>
              <a:t>[172]</a:t>
            </a:r>
            <a:r>
              <a:rPr lang="en-US" sz="1600" b="0" i="0" dirty="0">
                <a:solidFill>
                  <a:schemeClr val="bg1"/>
                </a:solidFill>
                <a:effectLst/>
                <a:latin typeface="Arial" panose="020B0604020202020204" pitchFamily="34" charset="0"/>
              </a:rPr>
              <a:t> remain the </a:t>
            </a:r>
            <a:r>
              <a:rPr lang="en-US" sz="1600" b="0" i="0" u="none" strike="noStrike" dirty="0">
                <a:solidFill>
                  <a:schemeClr val="bg1"/>
                </a:solidFill>
                <a:effectLst/>
                <a:latin typeface="Arial" panose="020B0604020202020204" pitchFamily="34" charset="0"/>
                <a:hlinkClick r:id="rId18" tooltip="List of countries by foreign exchange reserves">
                  <a:extLst>
                    <a:ext uri="{A12FA001-AC4F-418D-AE19-62706E023703}">
                      <ahyp:hlinkClr xmlns="" xmlns:ahyp="http://schemas.microsoft.com/office/drawing/2018/hyperlinkcolor" val="tx"/>
                    </a:ext>
                  </a:extLst>
                </a:hlinkClick>
              </a:rPr>
              <a:t>second-highest in South Asia</a:t>
            </a:r>
            <a:r>
              <a:rPr lang="en-US" sz="1600" b="0" i="0" dirty="0">
                <a:solidFill>
                  <a:schemeClr val="bg1"/>
                </a:solidFill>
                <a:effectLst/>
                <a:latin typeface="Arial" panose="020B0604020202020204" pitchFamily="34" charset="0"/>
              </a:rPr>
              <a:t>, after India. Bangladesh's </a:t>
            </a:r>
            <a:r>
              <a:rPr lang="en-US" sz="1600" b="0" i="0" u="none" strike="noStrike" dirty="0">
                <a:solidFill>
                  <a:schemeClr val="bg1"/>
                </a:solidFill>
                <a:effectLst/>
                <a:latin typeface="Arial" panose="020B0604020202020204" pitchFamily="34" charset="0"/>
                <a:hlinkClick r:id="rId19" tooltip="Bangladeshi diaspora">
                  <a:extLst>
                    <a:ext uri="{A12FA001-AC4F-418D-AE19-62706E023703}">
                      <ahyp:hlinkClr xmlns="" xmlns:ahyp="http://schemas.microsoft.com/office/drawing/2018/hyperlinkcolor" val="tx"/>
                    </a:ext>
                  </a:extLst>
                </a:hlinkClick>
              </a:rPr>
              <a:t>large diaspora</a:t>
            </a:r>
            <a:r>
              <a:rPr lang="en-US" sz="1600" b="0" i="0" dirty="0">
                <a:solidFill>
                  <a:schemeClr val="bg1"/>
                </a:solidFill>
                <a:effectLst/>
                <a:latin typeface="Arial" panose="020B0604020202020204" pitchFamily="34" charset="0"/>
              </a:rPr>
              <a:t> contributed roughly $27 billion in </a:t>
            </a:r>
            <a:r>
              <a:rPr lang="en-US" sz="1600" b="0" i="0" u="none" strike="noStrike" dirty="0">
                <a:solidFill>
                  <a:schemeClr val="bg1"/>
                </a:solidFill>
                <a:effectLst/>
                <a:latin typeface="Arial" panose="020B0604020202020204" pitchFamily="34" charset="0"/>
                <a:hlinkClick r:id="rId20" tooltip="Remittance to Bangladesh">
                  <a:extLst>
                    <a:ext uri="{A12FA001-AC4F-418D-AE19-62706E023703}">
                      <ahyp:hlinkClr xmlns="" xmlns:ahyp="http://schemas.microsoft.com/office/drawing/2018/hyperlinkcolor" val="tx"/>
                    </a:ext>
                  </a:extLst>
                </a:hlinkClick>
              </a:rPr>
              <a:t>remittances</a:t>
            </a:r>
            <a:r>
              <a:rPr lang="en-US" sz="1600" b="0" i="0" dirty="0">
                <a:solidFill>
                  <a:schemeClr val="bg1"/>
                </a:solidFill>
                <a:effectLst/>
                <a:latin typeface="Arial" panose="020B0604020202020204" pitchFamily="34" charset="0"/>
              </a:rPr>
              <a:t> in 2024.</a:t>
            </a:r>
            <a:r>
              <a:rPr lang="en-US" sz="1600" b="0" i="0" u="none" strike="noStrike" baseline="30000" dirty="0">
                <a:solidFill>
                  <a:schemeClr val="bg1"/>
                </a:solidFill>
                <a:effectLst/>
                <a:latin typeface="Arial" panose="020B0604020202020204" pitchFamily="34" charset="0"/>
                <a:hlinkClick r:id="rId21">
                  <a:extLst>
                    <a:ext uri="{A12FA001-AC4F-418D-AE19-62706E023703}">
                      <ahyp:hlinkClr xmlns="" xmlns:ahyp="http://schemas.microsoft.com/office/drawing/2018/hyperlinkcolor" val="tx"/>
                    </a:ext>
                  </a:extLst>
                </a:hlinkClick>
              </a:rPr>
              <a:t>[173]</a:t>
            </a:r>
            <a:r>
              <a:rPr lang="en-US" sz="1600" b="0" i="0" dirty="0">
                <a:solidFill>
                  <a:schemeClr val="bg1"/>
                </a:solidFill>
                <a:effectLst/>
                <a:latin typeface="Arial" panose="020B0604020202020204" pitchFamily="34" charset="0"/>
              </a:rPr>
              <a:t> The </a:t>
            </a:r>
            <a:r>
              <a:rPr lang="en-US" sz="1600" b="0" i="0" u="none" strike="noStrike" dirty="0">
                <a:solidFill>
                  <a:schemeClr val="bg1"/>
                </a:solidFill>
                <a:effectLst/>
                <a:latin typeface="Arial" panose="020B0604020202020204" pitchFamily="34" charset="0"/>
                <a:hlinkClick r:id="rId22" tooltip="Bangladeshi taka">
                  <a:extLst>
                    <a:ext uri="{A12FA001-AC4F-418D-AE19-62706E023703}">
                      <ahyp:hlinkClr xmlns="" xmlns:ahyp="http://schemas.microsoft.com/office/drawing/2018/hyperlinkcolor" val="tx"/>
                    </a:ext>
                  </a:extLst>
                </a:hlinkClick>
              </a:rPr>
              <a:t>Bangladeshi taka</a:t>
            </a:r>
            <a:r>
              <a:rPr lang="en-US" sz="1600" b="0" i="0" dirty="0">
                <a:solidFill>
                  <a:schemeClr val="bg1"/>
                </a:solidFill>
                <a:effectLst/>
                <a:latin typeface="Arial" panose="020B0604020202020204" pitchFamily="34" charset="0"/>
              </a:rPr>
              <a:t> is the national currency. include </a:t>
            </a:r>
            <a:r>
              <a:rPr lang="en-US" sz="1600" b="0" i="0" u="none" strike="noStrike" dirty="0">
                <a:solidFill>
                  <a:schemeClr val="bg1"/>
                </a:solidFill>
                <a:effectLst/>
                <a:latin typeface="Arial" panose="020B0604020202020204" pitchFamily="34" charset="0"/>
                <a:hlinkClick r:id="rId23" tooltip="Shipbuilding in Bangladesh">
                  <a:extLst>
                    <a:ext uri="{A12FA001-AC4F-418D-AE19-62706E023703}">
                      <ahyp:hlinkClr xmlns="" xmlns:ahyp="http://schemas.microsoft.com/office/drawing/2018/hyperlinkcolor" val="tx"/>
                    </a:ext>
                  </a:extLst>
                </a:hlinkClick>
              </a:rPr>
              <a:t>shipbuilding</a:t>
            </a:r>
            <a:r>
              <a:rPr lang="en-US" sz="1600" b="0" i="0" dirty="0">
                <a:solidFill>
                  <a:schemeClr val="bg1"/>
                </a:solidFill>
                <a:effectLst/>
                <a:latin typeface="Arial" panose="020B0604020202020204" pitchFamily="34" charset="0"/>
              </a:rPr>
              <a:t>, </a:t>
            </a:r>
            <a:r>
              <a:rPr lang="en-US" sz="1600" b="0" i="0" u="none" strike="noStrike" dirty="0">
                <a:solidFill>
                  <a:schemeClr val="bg1"/>
                </a:solidFill>
                <a:effectLst/>
                <a:latin typeface="Arial" panose="020B0604020202020204" pitchFamily="34" charset="0"/>
                <a:hlinkClick r:id="rId24" tooltip="Pharmaceutical industry in Bangladesh">
                  <a:extLst>
                    <a:ext uri="{A12FA001-AC4F-418D-AE19-62706E023703}">
                      <ahyp:hlinkClr xmlns="" xmlns:ahyp="http://schemas.microsoft.com/office/drawing/2018/hyperlinkcolor" val="tx"/>
                    </a:ext>
                  </a:extLst>
                </a:hlinkClick>
              </a:rPr>
              <a:t>pharmaceuticals</a:t>
            </a:r>
            <a:r>
              <a:rPr lang="en-US" sz="1600" b="0" i="0" dirty="0">
                <a:solidFill>
                  <a:schemeClr val="bg1"/>
                </a:solidFill>
                <a:effectLst/>
                <a:latin typeface="Arial" panose="020B0604020202020204" pitchFamily="34" charset="0"/>
              </a:rPr>
              <a:t>, </a:t>
            </a:r>
            <a:r>
              <a:rPr lang="en-US" sz="1600" b="0" i="0" u="none" strike="noStrike" dirty="0">
                <a:solidFill>
                  <a:schemeClr val="bg1"/>
                </a:solidFill>
                <a:effectLst/>
                <a:latin typeface="Arial" panose="020B0604020202020204" pitchFamily="34" charset="0"/>
                <a:hlinkClick r:id="rId25" tooltip="Steel industry in Bangladesh">
                  <a:extLst>
                    <a:ext uri="{A12FA001-AC4F-418D-AE19-62706E023703}">
                      <ahyp:hlinkClr xmlns="" xmlns:ahyp="http://schemas.microsoft.com/office/drawing/2018/hyperlinkcolor" val="tx"/>
                    </a:ext>
                  </a:extLst>
                </a:hlinkClick>
              </a:rPr>
              <a:t>steel</a:t>
            </a:r>
            <a:r>
              <a:rPr lang="en-US" sz="1600" b="0" i="0" dirty="0">
                <a:solidFill>
                  <a:schemeClr val="bg1"/>
                </a:solidFill>
                <a:effectLst/>
                <a:latin typeface="Arial" panose="020B0604020202020204" pitchFamily="34" charset="0"/>
              </a:rPr>
              <a:t>, </a:t>
            </a:r>
            <a:r>
              <a:rPr lang="en-US" sz="1600" b="0" i="0" u="none" strike="noStrike" dirty="0">
                <a:solidFill>
                  <a:schemeClr val="bg1"/>
                </a:solidFill>
                <a:effectLst/>
                <a:latin typeface="Arial" panose="020B0604020202020204" pitchFamily="34" charset="0"/>
                <a:hlinkClick r:id="rId26" tooltip="Electronics industry in Bangladesh">
                  <a:extLst>
                    <a:ext uri="{A12FA001-AC4F-418D-AE19-62706E023703}">
                      <ahyp:hlinkClr xmlns="" xmlns:ahyp="http://schemas.microsoft.com/office/drawing/2018/hyperlinkcolor" val="tx"/>
                    </a:ext>
                  </a:extLst>
                </a:hlinkClick>
              </a:rPr>
              <a:t>electronics</a:t>
            </a:r>
            <a:r>
              <a:rPr lang="en-US" sz="1600" b="0" i="0" dirty="0">
                <a:solidFill>
                  <a:schemeClr val="bg1"/>
                </a:solidFill>
                <a:effectLst/>
                <a:latin typeface="Arial" panose="020B0604020202020204" pitchFamily="34" charset="0"/>
              </a:rPr>
              <a:t> and </a:t>
            </a:r>
            <a:r>
              <a:rPr lang="en-US" sz="1600" b="0" i="0" u="none" strike="noStrike" dirty="0">
                <a:solidFill>
                  <a:schemeClr val="bg1"/>
                </a:solidFill>
                <a:effectLst/>
                <a:latin typeface="Arial" panose="020B0604020202020204" pitchFamily="34" charset="0"/>
                <a:hlinkClick r:id="rId27" tooltip="Leather industry in Bangladesh">
                  <a:extLst>
                    <a:ext uri="{A12FA001-AC4F-418D-AE19-62706E023703}">
                      <ahyp:hlinkClr xmlns="" xmlns:ahyp="http://schemas.microsoft.com/office/drawing/2018/hyperlinkcolor" val="tx"/>
                    </a:ext>
                  </a:extLst>
                </a:hlinkClick>
              </a:rPr>
              <a:t>leather goods</a:t>
            </a:r>
            <a:r>
              <a:rPr lang="en-US" sz="1600" b="0" i="0" dirty="0">
                <a:solidFill>
                  <a:schemeClr val="bg1"/>
                </a:solidFill>
                <a:effectLst/>
                <a:latin typeface="Arial" panose="020B0604020202020204" pitchFamily="34" charset="0"/>
              </a:rPr>
              <a:t>.</a:t>
            </a:r>
            <a:r>
              <a:rPr lang="en-US" sz="1600" b="0" i="0" u="none" strike="noStrike" baseline="30000" dirty="0">
                <a:solidFill>
                  <a:schemeClr val="bg1"/>
                </a:solidFill>
                <a:effectLst/>
                <a:latin typeface="Arial" panose="020B0604020202020204" pitchFamily="34" charset="0"/>
                <a:hlinkClick r:id="rId28">
                  <a:extLst>
                    <a:ext uri="{A12FA001-AC4F-418D-AE19-62706E023703}">
                      <ahyp:hlinkClr xmlns="" xmlns:ahyp="http://schemas.microsoft.com/office/drawing/2018/hyperlinkcolor" val="tx"/>
                    </a:ext>
                  </a:extLst>
                </a:hlinkClick>
              </a:rPr>
              <a:t>[183]</a:t>
            </a:r>
            <a:r>
              <a:rPr lang="en-US" sz="1600" b="0" i="0" dirty="0">
                <a:solidFill>
                  <a:schemeClr val="bg1"/>
                </a:solidFill>
                <a:effectLst/>
                <a:latin typeface="Arial" panose="020B0604020202020204" pitchFamily="34" charset="0"/>
              </a:rPr>
              <a:t> </a:t>
            </a:r>
            <a:r>
              <a:rPr lang="en-US" sz="1600" b="0" i="0" u="none" strike="noStrike" dirty="0">
                <a:solidFill>
                  <a:schemeClr val="bg1"/>
                </a:solidFill>
                <a:effectLst/>
                <a:latin typeface="Arial" panose="020B0604020202020204" pitchFamily="34" charset="0"/>
                <a:hlinkClick r:id="rId29" tooltip="China">
                  <a:extLst>
                    <a:ext uri="{A12FA001-AC4F-418D-AE19-62706E023703}">
                      <ahyp:hlinkClr xmlns="" xmlns:ahyp="http://schemas.microsoft.com/office/drawing/2018/hyperlinkcolor" val="tx"/>
                    </a:ext>
                  </a:extLst>
                </a:hlinkClick>
              </a:rPr>
              <a:t>China</a:t>
            </a:r>
            <a:r>
              <a:rPr lang="en-US" sz="1600" b="0" i="0" dirty="0">
                <a:solidFill>
                  <a:schemeClr val="bg1"/>
                </a:solidFill>
                <a:effectLst/>
                <a:latin typeface="Arial" panose="020B0604020202020204" pitchFamily="34" charset="0"/>
              </a:rPr>
              <a:t> is the </a:t>
            </a:r>
            <a:r>
              <a:rPr lang="en-US" sz="1600" b="0" i="0" u="none" strike="noStrike" dirty="0">
                <a:solidFill>
                  <a:schemeClr val="bg1"/>
                </a:solidFill>
                <a:effectLst/>
                <a:latin typeface="Arial" panose="020B0604020202020204" pitchFamily="34" charset="0"/>
                <a:hlinkClick r:id="rId30" tooltip="List of the largest trading partners of Bangladesh">
                  <a:extLst>
                    <a:ext uri="{A12FA001-AC4F-418D-AE19-62706E023703}">
                      <ahyp:hlinkClr xmlns="" xmlns:ahyp="http://schemas.microsoft.com/office/drawing/2018/hyperlinkcolor" val="tx"/>
                    </a:ext>
                  </a:extLst>
                </a:hlinkClick>
              </a:rPr>
              <a:t>largest trading partner</a:t>
            </a:r>
            <a:r>
              <a:rPr lang="en-US" sz="1600" b="0" i="0" dirty="0">
                <a:solidFill>
                  <a:schemeClr val="bg1"/>
                </a:solidFill>
                <a:effectLst/>
                <a:latin typeface="Arial" panose="020B0604020202020204" pitchFamily="34" charset="0"/>
              </a:rPr>
              <a:t> of Bangladesh, accounting for 15% of the total trade, followed by India; which accounts for 8% of the total trade.</a:t>
            </a:r>
            <a:r>
              <a:rPr lang="en-US" sz="1600" b="0" i="0" u="none" strike="noStrike" baseline="30000" dirty="0">
                <a:solidFill>
                  <a:schemeClr val="bg1"/>
                </a:solidFill>
                <a:effectLst/>
                <a:latin typeface="Arial" panose="020B0604020202020204" pitchFamily="34" charset="0"/>
                <a:hlinkClick r:id="rId31">
                  <a:extLst>
                    <a:ext uri="{A12FA001-AC4F-418D-AE19-62706E023703}">
                      <ahyp:hlinkClr xmlns="" xmlns:ahyp="http://schemas.microsoft.com/office/drawing/2018/hyperlinkcolor" val="tx"/>
                    </a:ext>
                  </a:extLst>
                </a:hlinkClick>
              </a:rPr>
              <a:t>[184]</a:t>
            </a:r>
            <a:endParaRPr lang="en-US" sz="1600" b="0" i="0" dirty="0">
              <a:solidFill>
                <a:schemeClr val="bg1"/>
              </a:solidFill>
              <a:effectLst/>
              <a:latin typeface="Arial" panose="020B0604020202020204" pitchFamily="34" charset="0"/>
            </a:endParaRPr>
          </a:p>
          <a:p>
            <a:pPr algn="just">
              <a:lnSpc>
                <a:spcPct val="150000"/>
              </a:lnSpc>
            </a:pPr>
            <a:endParaRPr lang="en-US" sz="1600" b="0" i="0"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667140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E226BF23-623B-1EA8-0AEB-1D842FFBED7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DE5C75-F779-F78E-B8D2-1D05DA1825ED}"/>
              </a:ext>
            </a:extLst>
          </p:cNvPr>
          <p:cNvSpPr/>
          <p:nvPr/>
        </p:nvSpPr>
        <p:spPr>
          <a:xfrm>
            <a:off x="0" y="0"/>
            <a:ext cx="12192000" cy="685800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A034D40-774C-C436-9627-7DD9F3811015}"/>
              </a:ext>
            </a:extLst>
          </p:cNvPr>
          <p:cNvSpPr txBox="1"/>
          <p:nvPr/>
        </p:nvSpPr>
        <p:spPr>
          <a:xfrm>
            <a:off x="674542" y="1388788"/>
            <a:ext cx="3916507" cy="461665"/>
          </a:xfrm>
          <a:prstGeom prst="rect">
            <a:avLst/>
          </a:prstGeom>
          <a:noFill/>
        </p:spPr>
        <p:txBody>
          <a:bodyPr wrap="square" rtlCol="0">
            <a:spAutoFit/>
          </a:bodyPr>
          <a:lstStyle/>
          <a:p>
            <a:pPr algn="l"/>
            <a:r>
              <a:rPr lang="en-US" sz="2400" b="1" i="0" dirty="0">
                <a:solidFill>
                  <a:schemeClr val="accent6">
                    <a:lumMod val="60000"/>
                    <a:lumOff val="40000"/>
                  </a:schemeClr>
                </a:solidFill>
                <a:effectLst/>
                <a:latin typeface="Arial" panose="020B0604020202020204" pitchFamily="34" charset="0"/>
              </a:rPr>
              <a:t>Language</a:t>
            </a:r>
            <a:endParaRPr lang="en-US" sz="2400" b="1"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265D1DC-1385-12D0-717D-4868B8C53B4B}"/>
              </a:ext>
            </a:extLst>
          </p:cNvPr>
          <p:cNvSpPr txBox="1"/>
          <p:nvPr/>
        </p:nvSpPr>
        <p:spPr>
          <a:xfrm>
            <a:off x="674542" y="2316296"/>
            <a:ext cx="10926909" cy="2637710"/>
          </a:xfrm>
          <a:prstGeom prst="rect">
            <a:avLst/>
          </a:prstGeom>
          <a:noFill/>
        </p:spPr>
        <p:txBody>
          <a:bodyPr wrap="square" rtlCol="0">
            <a:spAutoFit/>
          </a:bodyPr>
          <a:lstStyle/>
          <a:p>
            <a:pPr algn="just">
              <a:lnSpc>
                <a:spcPct val="150000"/>
              </a:lnSpc>
            </a:pPr>
            <a:r>
              <a:rPr lang="en-US" sz="1400" b="0" i="0" dirty="0">
                <a:solidFill>
                  <a:schemeClr val="bg1"/>
                </a:solidFill>
                <a:effectLst/>
                <a:latin typeface="Arial" panose="020B0604020202020204" pitchFamily="34" charset="0"/>
              </a:rPr>
              <a:t>The official and predominant language of Bangladesh is </a:t>
            </a:r>
            <a:r>
              <a:rPr lang="en-US" sz="1400" b="0" i="0" u="none" strike="noStrike" dirty="0">
                <a:solidFill>
                  <a:schemeClr val="bg1"/>
                </a:solidFill>
                <a:effectLst/>
                <a:latin typeface="Arial" panose="020B0604020202020204" pitchFamily="34" charset="0"/>
                <a:hlinkClick r:id="rId3" tooltip="Bengali language">
                  <a:extLst>
                    <a:ext uri="{A12FA001-AC4F-418D-AE19-62706E023703}">
                      <ahyp:hlinkClr xmlns="" xmlns:ahyp="http://schemas.microsoft.com/office/drawing/2018/hyperlinkcolor" val="tx"/>
                    </a:ext>
                  </a:extLst>
                </a:hlinkClick>
              </a:rPr>
              <a:t>Bengali</a:t>
            </a:r>
            <a:r>
              <a:rPr lang="en-US" sz="1400" b="0" i="0" dirty="0">
                <a:solidFill>
                  <a:schemeClr val="bg1"/>
                </a:solidFill>
                <a:effectLst/>
                <a:latin typeface="Arial" panose="020B0604020202020204" pitchFamily="34" charset="0"/>
              </a:rPr>
              <a:t>, which is spoken by more than 99% of the population as their </a:t>
            </a:r>
            <a:r>
              <a:rPr lang="en-US" sz="1400" b="0" i="0" u="none" strike="noStrike" dirty="0">
                <a:solidFill>
                  <a:schemeClr val="bg1"/>
                </a:solidFill>
                <a:effectLst/>
                <a:latin typeface="Arial" panose="020B0604020202020204" pitchFamily="34" charset="0"/>
                <a:hlinkClick r:id="rId4" tooltip="First language">
                  <a:extLst>
                    <a:ext uri="{A12FA001-AC4F-418D-AE19-62706E023703}">
                      <ahyp:hlinkClr xmlns="" xmlns:ahyp="http://schemas.microsoft.com/office/drawing/2018/hyperlinkcolor" val="tx"/>
                    </a:ext>
                  </a:extLst>
                </a:hlinkClick>
              </a:rPr>
              <a:t>native language</a:t>
            </a:r>
            <a:r>
              <a:rPr lang="en-US" sz="1400" b="0" i="0" dirty="0">
                <a:solidFill>
                  <a:schemeClr val="bg1"/>
                </a:solidFill>
                <a:effectLst/>
                <a:latin typeface="Arial" panose="020B0604020202020204" pitchFamily="34" charset="0"/>
              </a:rPr>
              <a:t>.</a:t>
            </a:r>
            <a:r>
              <a:rPr lang="en-US" sz="1400" b="0" i="0" u="none" strike="noStrike" baseline="30000" dirty="0">
                <a:solidFill>
                  <a:schemeClr val="bg1"/>
                </a:solidFill>
                <a:effectLst/>
                <a:latin typeface="Arial" panose="020B0604020202020204" pitchFamily="34" charset="0"/>
                <a:hlinkClick r:id="rId5">
                  <a:extLst>
                    <a:ext uri="{A12FA001-AC4F-418D-AE19-62706E023703}">
                      <ahyp:hlinkClr xmlns="" xmlns:ahyp="http://schemas.microsoft.com/office/drawing/2018/hyperlinkcolor" val="tx"/>
                    </a:ext>
                  </a:extLst>
                </a:hlinkClick>
              </a:rPr>
              <a:t>[223]</a:t>
            </a:r>
            <a:r>
              <a:rPr lang="en-US" sz="1400" b="0" i="0" u="none" strike="noStrike" baseline="30000" dirty="0">
                <a:solidFill>
                  <a:schemeClr val="bg1"/>
                </a:solidFill>
                <a:effectLst/>
                <a:latin typeface="Arial" panose="020B0604020202020204" pitchFamily="34" charset="0"/>
                <a:hlinkClick r:id="rId6">
                  <a:extLst>
                    <a:ext uri="{A12FA001-AC4F-418D-AE19-62706E023703}">
                      <ahyp:hlinkClr xmlns="" xmlns:ahyp="http://schemas.microsoft.com/office/drawing/2018/hyperlinkcolor" val="tx"/>
                    </a:ext>
                  </a:extLst>
                </a:hlinkClick>
              </a:rPr>
              <a:t>[224]</a:t>
            </a:r>
            <a:r>
              <a:rPr lang="en-US" sz="1400" b="0" i="0" dirty="0">
                <a:solidFill>
                  <a:schemeClr val="bg1"/>
                </a:solidFill>
                <a:effectLst/>
                <a:latin typeface="Arial" panose="020B0604020202020204" pitchFamily="34" charset="0"/>
              </a:rPr>
              <a:t> Bengali is described as a </a:t>
            </a:r>
            <a:r>
              <a:rPr lang="en-US" sz="1400" b="0" i="0" u="none" strike="noStrike" dirty="0">
                <a:solidFill>
                  <a:schemeClr val="bg1"/>
                </a:solidFill>
                <a:effectLst/>
                <a:latin typeface="Arial" panose="020B0604020202020204" pitchFamily="34" charset="0"/>
                <a:hlinkClick r:id="rId7" tooltip="Dialect continuum">
                  <a:extLst>
                    <a:ext uri="{A12FA001-AC4F-418D-AE19-62706E023703}">
                      <ahyp:hlinkClr xmlns="" xmlns:ahyp="http://schemas.microsoft.com/office/drawing/2018/hyperlinkcolor" val="tx"/>
                    </a:ext>
                  </a:extLst>
                </a:hlinkClick>
              </a:rPr>
              <a:t>dialect continuum</a:t>
            </a:r>
            <a:r>
              <a:rPr lang="en-US" sz="1400" b="0" i="0" dirty="0">
                <a:solidFill>
                  <a:schemeClr val="bg1"/>
                </a:solidFill>
                <a:effectLst/>
                <a:latin typeface="Arial" panose="020B0604020202020204" pitchFamily="34" charset="0"/>
              </a:rPr>
              <a:t> where there are various </a:t>
            </a:r>
            <a:r>
              <a:rPr lang="en-US" sz="1400" b="0" i="0" u="none" strike="noStrike" dirty="0">
                <a:solidFill>
                  <a:schemeClr val="bg1"/>
                </a:solidFill>
                <a:effectLst/>
                <a:latin typeface="Arial" panose="020B0604020202020204" pitchFamily="34" charset="0"/>
                <a:hlinkClick r:id="rId8" tooltip="Bengali dialects">
                  <a:extLst>
                    <a:ext uri="{A12FA001-AC4F-418D-AE19-62706E023703}">
                      <ahyp:hlinkClr xmlns="" xmlns:ahyp="http://schemas.microsoft.com/office/drawing/2018/hyperlinkcolor" val="tx"/>
                    </a:ext>
                  </a:extLst>
                </a:hlinkClick>
              </a:rPr>
              <a:t>dialects</a:t>
            </a:r>
            <a:r>
              <a:rPr lang="en-US" sz="1400" b="0" i="0" dirty="0">
                <a:solidFill>
                  <a:schemeClr val="bg1"/>
                </a:solidFill>
                <a:effectLst/>
                <a:latin typeface="Arial" panose="020B0604020202020204" pitchFamily="34" charset="0"/>
              </a:rPr>
              <a:t> spoken throughout the country. There is a </a:t>
            </a:r>
            <a:r>
              <a:rPr lang="en-US" sz="1400" b="0" i="0" u="none" strike="noStrike" dirty="0">
                <a:solidFill>
                  <a:schemeClr val="bg1"/>
                </a:solidFill>
                <a:effectLst/>
                <a:latin typeface="Arial" panose="020B0604020202020204" pitchFamily="34" charset="0"/>
                <a:hlinkClick r:id="rId9" tooltip="Diglossia">
                  <a:extLst>
                    <a:ext uri="{A12FA001-AC4F-418D-AE19-62706E023703}">
                      <ahyp:hlinkClr xmlns="" xmlns:ahyp="http://schemas.microsoft.com/office/drawing/2018/hyperlinkcolor" val="tx"/>
                    </a:ext>
                  </a:extLst>
                </a:hlinkClick>
              </a:rPr>
              <a:t>diglossia</a:t>
            </a:r>
            <a:r>
              <a:rPr lang="en-US" sz="1400" b="0" i="0" dirty="0">
                <a:solidFill>
                  <a:schemeClr val="bg1"/>
                </a:solidFill>
                <a:effectLst/>
                <a:latin typeface="Arial" panose="020B0604020202020204" pitchFamily="34" charset="0"/>
              </a:rPr>
              <a:t> in which much of the population can understand or speak in Standard Colloquial Bengali, and in their regional dialect or language.</a:t>
            </a:r>
            <a:r>
              <a:rPr lang="en-US" sz="1400" b="0" i="0" u="none" strike="noStrike" baseline="30000" dirty="0">
                <a:solidFill>
                  <a:schemeClr val="bg1"/>
                </a:solidFill>
                <a:effectLst/>
                <a:latin typeface="Arial" panose="020B0604020202020204" pitchFamily="34" charset="0"/>
                <a:hlinkClick r:id="rId10">
                  <a:extLst>
                    <a:ext uri="{A12FA001-AC4F-418D-AE19-62706E023703}">
                      <ahyp:hlinkClr xmlns="" xmlns:ahyp="http://schemas.microsoft.com/office/drawing/2018/hyperlinkcolor" val="tx"/>
                    </a:ext>
                  </a:extLst>
                </a:hlinkClick>
              </a:rPr>
              <a:t>[225]</a:t>
            </a:r>
            <a:r>
              <a:rPr lang="en-US" sz="1400" b="0" i="0" dirty="0">
                <a:solidFill>
                  <a:schemeClr val="bg1"/>
                </a:solidFill>
                <a:effectLst/>
                <a:latin typeface="Arial" panose="020B0604020202020204" pitchFamily="34" charset="0"/>
              </a:rPr>
              <a:t> These include </a:t>
            </a:r>
            <a:r>
              <a:rPr lang="en-US" sz="1400" b="0" i="0" u="none" strike="noStrike" dirty="0" err="1">
                <a:solidFill>
                  <a:schemeClr val="bg1"/>
                </a:solidFill>
                <a:effectLst/>
                <a:latin typeface="Arial" panose="020B0604020202020204" pitchFamily="34" charset="0"/>
                <a:hlinkClick r:id="rId11" tooltip="Chittagonian language">
                  <a:extLst>
                    <a:ext uri="{A12FA001-AC4F-418D-AE19-62706E023703}">
                      <ahyp:hlinkClr xmlns="" xmlns:ahyp="http://schemas.microsoft.com/office/drawing/2018/hyperlinkcolor" val="tx"/>
                    </a:ext>
                  </a:extLst>
                </a:hlinkClick>
              </a:rPr>
              <a:t>Chittagonian</a:t>
            </a:r>
            <a:r>
              <a:rPr lang="en-US" sz="1400" b="0" i="0" dirty="0">
                <a:solidFill>
                  <a:schemeClr val="bg1"/>
                </a:solidFill>
                <a:effectLst/>
                <a:latin typeface="Arial" panose="020B0604020202020204" pitchFamily="34" charset="0"/>
              </a:rPr>
              <a:t> which is spoken in the southeastern region of Chittagong,</a:t>
            </a:r>
            <a:r>
              <a:rPr lang="en-US" sz="1400" b="0" i="0" u="none" strike="noStrike" baseline="30000" dirty="0">
                <a:solidFill>
                  <a:schemeClr val="bg1"/>
                </a:solidFill>
                <a:effectLst/>
                <a:latin typeface="Arial" panose="020B0604020202020204" pitchFamily="34" charset="0"/>
                <a:hlinkClick r:id="rId12">
                  <a:extLst>
                    <a:ext uri="{A12FA001-AC4F-418D-AE19-62706E023703}">
                      <ahyp:hlinkClr xmlns="" xmlns:ahyp="http://schemas.microsoft.com/office/drawing/2018/hyperlinkcolor" val="tx"/>
                    </a:ext>
                  </a:extLst>
                </a:hlinkClick>
              </a:rPr>
              <a:t>[226]</a:t>
            </a:r>
            <a:r>
              <a:rPr lang="en-US" sz="1400" b="0" i="0" dirty="0">
                <a:solidFill>
                  <a:schemeClr val="bg1"/>
                </a:solidFill>
                <a:effectLst/>
                <a:latin typeface="Arial" panose="020B0604020202020204" pitchFamily="34" charset="0"/>
              </a:rPr>
              <a:t> </a:t>
            </a:r>
            <a:r>
              <a:rPr lang="en-US" sz="1400" b="0" i="0" u="none" strike="noStrike" dirty="0">
                <a:solidFill>
                  <a:schemeClr val="bg1"/>
                </a:solidFill>
                <a:effectLst/>
                <a:latin typeface="Arial" panose="020B0604020202020204" pitchFamily="34" charset="0"/>
                <a:hlinkClick r:id="rId13" tooltip="Noakhali language">
                  <a:extLst>
                    <a:ext uri="{A12FA001-AC4F-418D-AE19-62706E023703}">
                      <ahyp:hlinkClr xmlns="" xmlns:ahyp="http://schemas.microsoft.com/office/drawing/2018/hyperlinkcolor" val="tx"/>
                    </a:ext>
                  </a:extLst>
                </a:hlinkClick>
              </a:rPr>
              <a:t>Noakhali</a:t>
            </a:r>
            <a:r>
              <a:rPr lang="en-US" sz="1400" b="0" i="0" dirty="0">
                <a:solidFill>
                  <a:schemeClr val="bg1"/>
                </a:solidFill>
                <a:effectLst/>
                <a:latin typeface="Arial" panose="020B0604020202020204" pitchFamily="34" charset="0"/>
              </a:rPr>
              <a:t> spoken in the southern district of </a:t>
            </a:r>
            <a:r>
              <a:rPr lang="en-US" sz="1400" b="0" i="0" u="none" strike="noStrike" dirty="0">
                <a:solidFill>
                  <a:schemeClr val="bg1"/>
                </a:solidFill>
                <a:effectLst/>
                <a:latin typeface="Arial" panose="020B0604020202020204" pitchFamily="34" charset="0"/>
                <a:hlinkClick r:id="rId14" tooltip="Noakhali District">
                  <a:extLst>
                    <a:ext uri="{A12FA001-AC4F-418D-AE19-62706E023703}">
                      <ahyp:hlinkClr xmlns="" xmlns:ahyp="http://schemas.microsoft.com/office/drawing/2018/hyperlinkcolor" val="tx"/>
                    </a:ext>
                  </a:extLst>
                </a:hlinkClick>
              </a:rPr>
              <a:t>Noakhali</a:t>
            </a:r>
            <a:r>
              <a:rPr lang="en-US" sz="1400" b="0" i="0" u="none" strike="noStrike" baseline="30000" dirty="0">
                <a:solidFill>
                  <a:schemeClr val="bg1"/>
                </a:solidFill>
                <a:effectLst/>
                <a:latin typeface="Arial" panose="020B0604020202020204" pitchFamily="34" charset="0"/>
                <a:hlinkClick r:id="rId15">
                  <a:extLst>
                    <a:ext uri="{A12FA001-AC4F-418D-AE19-62706E023703}">
                      <ahyp:hlinkClr xmlns="" xmlns:ahyp="http://schemas.microsoft.com/office/drawing/2018/hyperlinkcolor" val="tx"/>
                    </a:ext>
                  </a:extLst>
                </a:hlinkClick>
              </a:rPr>
              <a:t>[227]</a:t>
            </a:r>
            <a:r>
              <a:rPr lang="en-US" sz="1400" b="0" i="0" u="none" strike="noStrike" baseline="30000" dirty="0">
                <a:solidFill>
                  <a:schemeClr val="bg1"/>
                </a:solidFill>
                <a:effectLst/>
                <a:latin typeface="Arial" panose="020B0604020202020204" pitchFamily="34" charset="0"/>
                <a:hlinkClick r:id="rId16">
                  <a:extLst>
                    <a:ext uri="{A12FA001-AC4F-418D-AE19-62706E023703}">
                      <ahyp:hlinkClr xmlns="" xmlns:ahyp="http://schemas.microsoft.com/office/drawing/2018/hyperlinkcolor" val="tx"/>
                    </a:ext>
                  </a:extLst>
                </a:hlinkClick>
              </a:rPr>
              <a:t>[228]</a:t>
            </a:r>
            <a:r>
              <a:rPr lang="en-US" sz="1400" b="0" i="0" dirty="0">
                <a:solidFill>
                  <a:schemeClr val="bg1"/>
                </a:solidFill>
                <a:effectLst/>
                <a:latin typeface="Arial" panose="020B0604020202020204" pitchFamily="34" charset="0"/>
              </a:rPr>
              <a:t> and </a:t>
            </a:r>
            <a:r>
              <a:rPr lang="en-US" sz="1400" b="0" i="0" u="none" strike="noStrike" dirty="0">
                <a:solidFill>
                  <a:schemeClr val="bg1"/>
                </a:solidFill>
                <a:effectLst/>
                <a:latin typeface="Arial" panose="020B0604020202020204" pitchFamily="34" charset="0"/>
                <a:hlinkClick r:id="rId17" tooltip="Sylheti language">
                  <a:extLst>
                    <a:ext uri="{A12FA001-AC4F-418D-AE19-62706E023703}">
                      <ahyp:hlinkClr xmlns="" xmlns:ahyp="http://schemas.microsoft.com/office/drawing/2018/hyperlinkcolor" val="tx"/>
                    </a:ext>
                  </a:extLst>
                </a:hlinkClick>
              </a:rPr>
              <a:t>Sylheti</a:t>
            </a:r>
            <a:r>
              <a:rPr lang="en-US" sz="1400" b="0" i="0" dirty="0">
                <a:solidFill>
                  <a:schemeClr val="bg1"/>
                </a:solidFill>
                <a:effectLst/>
                <a:latin typeface="Arial" panose="020B0604020202020204" pitchFamily="34" charset="0"/>
              </a:rPr>
              <a:t> spoken in the northeastern region of </a:t>
            </a:r>
            <a:r>
              <a:rPr lang="en-US" sz="1400" b="0" i="0" u="none" strike="noStrike" dirty="0">
                <a:solidFill>
                  <a:schemeClr val="bg1"/>
                </a:solidFill>
                <a:effectLst/>
                <a:latin typeface="Arial" panose="020B0604020202020204" pitchFamily="34" charset="0"/>
                <a:hlinkClick r:id="rId18" tooltip="Sylhet Division">
                  <a:extLst>
                    <a:ext uri="{A12FA001-AC4F-418D-AE19-62706E023703}">
                      <ahyp:hlinkClr xmlns="" xmlns:ahyp="http://schemas.microsoft.com/office/drawing/2018/hyperlinkcolor" val="tx"/>
                    </a:ext>
                  </a:extLst>
                </a:hlinkClick>
              </a:rPr>
              <a:t>Sylhet</a:t>
            </a:r>
            <a:r>
              <a:rPr lang="en-US" sz="1400" b="0" i="0" dirty="0">
                <a:solidFill>
                  <a:schemeClr val="bg1"/>
                </a:solidFill>
                <a:effectLst/>
                <a:latin typeface="Arial" panose="020B0604020202020204" pitchFamily="34" charset="0"/>
              </a:rPr>
              <a:t>.</a:t>
            </a:r>
            <a:r>
              <a:rPr lang="en-US" sz="1400" b="0" i="0" u="none" strike="noStrike" baseline="30000" dirty="0">
                <a:solidFill>
                  <a:schemeClr val="bg1"/>
                </a:solidFill>
                <a:effectLst/>
                <a:latin typeface="Arial" panose="020B0604020202020204" pitchFamily="34" charset="0"/>
                <a:hlinkClick r:id="rId6">
                  <a:extLst>
                    <a:ext uri="{A12FA001-AC4F-418D-AE19-62706E023703}">
                      <ahyp:hlinkClr xmlns="" xmlns:ahyp="http://schemas.microsoft.com/office/drawing/2018/hyperlinkcolor" val="tx"/>
                    </a:ext>
                  </a:extLst>
                </a:hlinkClick>
              </a:rPr>
              <a:t>[224]</a:t>
            </a:r>
            <a:endParaRPr lang="en-US" sz="1400" b="0" i="0" dirty="0">
              <a:solidFill>
                <a:schemeClr val="bg1"/>
              </a:solidFill>
              <a:effectLst/>
              <a:latin typeface="Arial" panose="020B0604020202020204" pitchFamily="34" charset="0"/>
            </a:endParaRPr>
          </a:p>
          <a:p>
            <a:pPr algn="just">
              <a:lnSpc>
                <a:spcPct val="150000"/>
              </a:lnSpc>
            </a:pPr>
            <a:r>
              <a:rPr lang="en-US" sz="1400" b="0" i="0" dirty="0">
                <a:solidFill>
                  <a:schemeClr val="bg1"/>
                </a:solidFill>
                <a:effectLst/>
                <a:latin typeface="Arial" panose="020B0604020202020204" pitchFamily="34" charset="0"/>
              </a:rPr>
              <a:t>English plays an important role in Bangladesh's judicial and educational affairs, due to the country's history as part of the British Empire. It is widely spoken and commonly understood, and is taught as a compulsory subject in all </a:t>
            </a:r>
            <a:r>
              <a:rPr lang="en-US" sz="1400" b="0" i="0" u="none" strike="noStrike" dirty="0">
                <a:solidFill>
                  <a:schemeClr val="bg1"/>
                </a:solidFill>
                <a:effectLst/>
                <a:latin typeface="Arial" panose="020B0604020202020204" pitchFamily="34" charset="0"/>
                <a:hlinkClick r:id="rId19" tooltip="List of schools in Bangladesh">
                  <a:extLst>
                    <a:ext uri="{A12FA001-AC4F-418D-AE19-62706E023703}">
                      <ahyp:hlinkClr xmlns="" xmlns:ahyp="http://schemas.microsoft.com/office/drawing/2018/hyperlinkcolor" val="tx"/>
                    </a:ext>
                  </a:extLst>
                </a:hlinkClick>
              </a:rPr>
              <a:t>schools</a:t>
            </a:r>
            <a:r>
              <a:rPr lang="en-US" sz="1400" b="0" i="0" dirty="0">
                <a:solidFill>
                  <a:schemeClr val="bg1"/>
                </a:solidFill>
                <a:effectLst/>
                <a:latin typeface="Arial" panose="020B0604020202020204" pitchFamily="34" charset="0"/>
              </a:rPr>
              <a:t>, </a:t>
            </a:r>
            <a:r>
              <a:rPr lang="en-US" sz="1400" b="0" i="0" u="none" strike="noStrike" dirty="0">
                <a:solidFill>
                  <a:schemeClr val="bg1"/>
                </a:solidFill>
                <a:effectLst/>
                <a:latin typeface="Arial" panose="020B0604020202020204" pitchFamily="34" charset="0"/>
                <a:hlinkClick r:id="rId20" tooltip="List of colleges in Bangladesh">
                  <a:extLst>
                    <a:ext uri="{A12FA001-AC4F-418D-AE19-62706E023703}">
                      <ahyp:hlinkClr xmlns="" xmlns:ahyp="http://schemas.microsoft.com/office/drawing/2018/hyperlinkcolor" val="tx"/>
                    </a:ext>
                  </a:extLst>
                </a:hlinkClick>
              </a:rPr>
              <a:t>colleges</a:t>
            </a:r>
            <a:r>
              <a:rPr lang="en-US" sz="1400" b="0" i="0" dirty="0">
                <a:solidFill>
                  <a:schemeClr val="bg1"/>
                </a:solidFill>
                <a:effectLst/>
                <a:latin typeface="Arial" panose="020B0604020202020204" pitchFamily="34" charset="0"/>
              </a:rPr>
              <a:t> and </a:t>
            </a:r>
            <a:r>
              <a:rPr lang="en-US" sz="1400" b="0" i="0" u="none" strike="noStrike" dirty="0">
                <a:solidFill>
                  <a:schemeClr val="bg1"/>
                </a:solidFill>
                <a:effectLst/>
                <a:latin typeface="Arial" panose="020B0604020202020204" pitchFamily="34" charset="0"/>
                <a:hlinkClick r:id="rId21" tooltip="List of universities in Bangladesh">
                  <a:extLst>
                    <a:ext uri="{A12FA001-AC4F-418D-AE19-62706E023703}">
                      <ahyp:hlinkClr xmlns="" xmlns:ahyp="http://schemas.microsoft.com/office/drawing/2018/hyperlinkcolor" val="tx"/>
                    </a:ext>
                  </a:extLst>
                </a:hlinkClick>
              </a:rPr>
              <a:t>universities</a:t>
            </a:r>
            <a:r>
              <a:rPr lang="en-US" sz="1400" b="0" i="0" dirty="0">
                <a:solidFill>
                  <a:schemeClr val="bg1"/>
                </a:solidFill>
                <a:effectLst/>
                <a:latin typeface="Arial" panose="020B0604020202020204" pitchFamily="34" charset="0"/>
              </a:rPr>
              <a:t>, while the English-medium educational system is widely attended.</a:t>
            </a:r>
            <a:r>
              <a:rPr lang="en-US" sz="1400" b="0" i="0" u="none" strike="noStrike" baseline="30000" dirty="0">
                <a:solidFill>
                  <a:schemeClr val="bg1"/>
                </a:solidFill>
                <a:effectLst/>
                <a:latin typeface="Arial" panose="020B0604020202020204" pitchFamily="34" charset="0"/>
                <a:hlinkClick r:id="rId22">
                  <a:extLst>
                    <a:ext uri="{A12FA001-AC4F-418D-AE19-62706E023703}">
                      <ahyp:hlinkClr xmlns="" xmlns:ahyp="http://schemas.microsoft.com/office/drawing/2018/hyperlinkcolor" val="tx"/>
                    </a:ext>
                  </a:extLst>
                </a:hlinkClick>
              </a:rPr>
              <a:t>[229]</a:t>
            </a:r>
            <a:endParaRPr lang="en-US" sz="1400" b="0" i="0"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87662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TM02900688[[fn=Facet]]</Template>
  <TotalTime>102</TotalTime>
  <Words>165</Words>
  <Application>Microsoft Office PowerPoint</Application>
  <PresentationFormat>Widescreen</PresentationFormat>
  <Paragraphs>88</Paragraphs>
  <Slides>10</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Amasis MT Pro Medium</vt:lpstr>
      <vt:lpstr>Aptos</vt:lpstr>
      <vt:lpstr>Arial</vt:lpstr>
      <vt:lpstr>Bradley Hand ITC</vt:lpstr>
      <vt:lpstr>Linux Libertine</vt:lpstr>
      <vt:lpstr>Times New Roman</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CSEian</dc:creator>
  <cp:lastModifiedBy>Sheikh Samaun Sayeed</cp:lastModifiedBy>
  <cp:revision>9</cp:revision>
  <dcterms:created xsi:type="dcterms:W3CDTF">2025-01-24T03:43:56Z</dcterms:created>
  <dcterms:modified xsi:type="dcterms:W3CDTF">2025-01-26T14:28:01Z</dcterms:modified>
</cp:coreProperties>
</file>